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3" r:id="rId3"/>
  </p:sldMasterIdLst>
  <p:notesMasterIdLst>
    <p:notesMasterId r:id="rId24"/>
  </p:notesMasterIdLst>
  <p:sldIdLst>
    <p:sldId id="257" r:id="rId4"/>
    <p:sldId id="259" r:id="rId5"/>
    <p:sldId id="264" r:id="rId6"/>
    <p:sldId id="356" r:id="rId7"/>
    <p:sldId id="330" r:id="rId8"/>
    <p:sldId id="362" r:id="rId9"/>
    <p:sldId id="9122" r:id="rId10"/>
    <p:sldId id="9124" r:id="rId11"/>
    <p:sldId id="9125" r:id="rId12"/>
    <p:sldId id="540" r:id="rId13"/>
    <p:sldId id="9086" r:id="rId14"/>
    <p:sldId id="9115" r:id="rId15"/>
    <p:sldId id="9120" r:id="rId16"/>
    <p:sldId id="9121" r:id="rId17"/>
    <p:sldId id="9093" r:id="rId18"/>
    <p:sldId id="9094" r:id="rId19"/>
    <p:sldId id="355" r:id="rId20"/>
    <p:sldId id="9106" r:id="rId21"/>
    <p:sldId id="323" r:id="rId22"/>
    <p:sldId id="9123" r:id="rId23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CA7"/>
    <a:srgbClr val="FAB2C7"/>
    <a:srgbClr val="E0C0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78" autoAdjust="0"/>
    <p:restoredTop sz="91275" autoAdjust="0"/>
  </p:normalViewPr>
  <p:slideViewPr>
    <p:cSldViewPr snapToGrid="0">
      <p:cViewPr varScale="1">
        <p:scale>
          <a:sx n="109" d="100"/>
          <a:sy n="109" d="100"/>
        </p:scale>
        <p:origin x="828" y="108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="1" dirty="0"/>
              <a:t>Top 10 Semiconductor Foundries Q3 2021</a:t>
            </a:r>
          </a:p>
        </c:rich>
      </c:tx>
      <c:layout>
        <c:manualLayout>
          <c:xMode val="edge"/>
          <c:yMode val="edge"/>
          <c:x val="0.25241719582144334"/>
          <c:y val="2.344189283132612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1409903342439999E-2"/>
          <c:y val="0.27260549878403395"/>
          <c:w val="0.83718019331511995"/>
          <c:h val="0.69014684287405725"/>
        </c:manualLayout>
      </c:layout>
      <c:pie3D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Market Share In 2021 Q3</c:v>
                </c:pt>
              </c:strCache>
            </c:strRef>
          </c:tx>
          <c:dPt>
            <c:idx val="0"/>
            <c:bubble3D val="0"/>
            <c:spPr>
              <a:solidFill>
                <a:srgbClr val="9FD0B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2492-429E-8B90-7C7F9C32B074}"/>
              </c:ext>
            </c:extLst>
          </c:dPt>
          <c:dPt>
            <c:idx val="1"/>
            <c:bubble3D val="0"/>
            <c:spPr>
              <a:solidFill>
                <a:srgbClr val="26A6CD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2492-429E-8B90-7C7F9C32B074}"/>
              </c:ext>
            </c:extLst>
          </c:dPt>
          <c:dPt>
            <c:idx val="2"/>
            <c:bubble3D val="0"/>
            <c:spPr>
              <a:solidFill>
                <a:schemeClr val="bg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2492-429E-8B90-7C7F9C32B074}"/>
              </c:ext>
            </c:extLst>
          </c:dPt>
          <c:dPt>
            <c:idx val="3"/>
            <c:bubble3D val="0"/>
            <c:spPr>
              <a:solidFill>
                <a:srgbClr val="DCD54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2492-429E-8B90-7C7F9C32B074}"/>
              </c:ext>
            </c:extLst>
          </c:dPt>
          <c:dPt>
            <c:idx val="4"/>
            <c:bubble3D val="0"/>
            <c:spPr>
              <a:solidFill>
                <a:srgbClr val="5DA6FF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2492-429E-8B90-7C7F9C32B074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4F71-41E5-88B4-37D0D91A36EE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4F71-41E5-88B4-37D0D91A36EE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4F71-41E5-88B4-37D0D91A36EE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4F71-41E5-88B4-37D0D91A36EE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4F71-41E5-88B4-37D0D91A36EE}"/>
              </c:ext>
            </c:extLst>
          </c:dPt>
          <c:dLbls>
            <c:dLbl>
              <c:idx val="0"/>
              <c:layout>
                <c:manualLayout>
                  <c:x val="-0.24009712085578161"/>
                  <c:y val="-0.12211922555923103"/>
                </c:manualLayout>
              </c:layout>
              <c:tx>
                <c:rich>
                  <a:bodyPr/>
                  <a:lstStyle/>
                  <a:p>
                    <a:r>
                      <a:rPr lang="en-US" sz="2000" b="1" dirty="0">
                        <a:solidFill>
                          <a:srgbClr val="FF0000"/>
                        </a:solidFill>
                      </a:rPr>
                      <a:t>TSMC, 53.1%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70324182955622"/>
                      <c:h val="6.6018230686222173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1-2492-429E-8B90-7C7F9C32B074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9193DECD-0867-4701-B3DD-7EAFFC1D4B5F}" type="CATEGORYNAME">
                      <a:rPr lang="en-US" altLang="zh-TW">
                        <a:solidFill>
                          <a:schemeClr val="tx1"/>
                        </a:solidFill>
                      </a:rPr>
                      <a:pPr/>
                      <a:t>[CATEGORY NAME]</a:t>
                    </a:fld>
                    <a:r>
                      <a:rPr lang="en-US" altLang="zh-TW" baseline="0" dirty="0">
                        <a:solidFill>
                          <a:srgbClr val="FF0000"/>
                        </a:solidFill>
                      </a:rPr>
                      <a:t>, </a:t>
                    </a:r>
                    <a:fld id="{995881AE-226E-4A94-961F-1C985C61C7C3}" type="VALUE">
                      <a:rPr lang="en-US" altLang="zh-TW" baseline="0">
                        <a:solidFill>
                          <a:schemeClr val="tx1"/>
                        </a:solidFill>
                      </a:rPr>
                      <a:pPr/>
                      <a:t>[VALUE]</a:t>
                    </a:fld>
                    <a:endParaRPr lang="en-US" altLang="zh-TW" baseline="0" dirty="0">
                      <a:solidFill>
                        <a:srgbClr val="FF0000"/>
                      </a:solidFill>
                    </a:endParaRP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2492-429E-8B90-7C7F9C32B074}"/>
                </c:ext>
              </c:extLst>
            </c:dLbl>
            <c:dLbl>
              <c:idx val="3"/>
              <c:layout>
                <c:manualLayout>
                  <c:x val="4.6980867947482768E-2"/>
                  <c:y val="7.7319022703796229E-3"/>
                </c:manualLayout>
              </c:layout>
              <c:tx>
                <c:rich>
                  <a:bodyPr/>
                  <a:lstStyle/>
                  <a:p>
                    <a:fld id="{BCFEA9CE-ECE9-4866-A0B1-7F4D749FA437}" type="CATEGORYNAME">
                      <a:rPr lang="en-US" altLang="zh-TW"/>
                      <a:pPr/>
                      <a:t>[CATEGORY NAME]</a:t>
                    </a:fld>
                    <a:r>
                      <a:rPr lang="en-US"/>
                      <a:t>, </a:t>
                    </a:r>
                    <a:fld id="{30A7466D-D466-44CF-B21C-9D1E132B8779}" type="VALUE">
                      <a:rPr lang="en-US" altLang="zh-TW"/>
                      <a:pPr/>
                      <a:t>[VALUE]</a:t>
                    </a:fld>
                    <a:endParaRPr lang="en-US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2492-429E-8B90-7C7F9C32B074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7C914FF0-A0F0-4167-B84E-13CD794666D5}" type="CATEGORYNAME">
                      <a:rPr lang="en-US" altLang="zh-TW">
                        <a:solidFill>
                          <a:schemeClr val="tx1"/>
                        </a:solidFill>
                      </a:rPr>
                      <a:pPr/>
                      <a:t>[CATEGORY NAME]</a:t>
                    </a:fld>
                    <a:r>
                      <a:rPr lang="en-US" altLang="zh-TW" baseline="0" dirty="0">
                        <a:solidFill>
                          <a:srgbClr val="FF0000"/>
                        </a:solidFill>
                      </a:rPr>
                      <a:t>, </a:t>
                    </a:r>
                    <a:fld id="{6838BF72-A6CF-4614-9D7A-2241350B4421}" type="VALUE">
                      <a:rPr lang="en-US" altLang="zh-TW" baseline="0">
                        <a:solidFill>
                          <a:schemeClr val="tx1"/>
                        </a:solidFill>
                      </a:rPr>
                      <a:pPr/>
                      <a:t>[VALUE]</a:t>
                    </a:fld>
                    <a:endParaRPr lang="en-US" altLang="zh-TW" baseline="0" dirty="0">
                      <a:solidFill>
                        <a:srgbClr val="FF0000"/>
                      </a:solidFill>
                    </a:endParaRP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4F71-41E5-88B4-37D0D91A36EE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fld id="{7E8662ED-B07B-43F2-B507-06F9087048DF}" type="CATEGORYNAME">
                      <a:rPr lang="en-US" altLang="zh-TW">
                        <a:solidFill>
                          <a:schemeClr val="tx1"/>
                        </a:solidFill>
                      </a:rPr>
                      <a:pPr/>
                      <a:t>[CATEGORY NAME]</a:t>
                    </a:fld>
                    <a:r>
                      <a:rPr lang="en-US" altLang="zh-TW" baseline="0" dirty="0">
                        <a:solidFill>
                          <a:srgbClr val="FF0000"/>
                        </a:solidFill>
                      </a:rPr>
                      <a:t>, </a:t>
                    </a:r>
                    <a:fld id="{C89519C6-2150-4A45-A2CA-20EE5D13D8E9}" type="VALUE">
                      <a:rPr lang="en-US" altLang="zh-TW" baseline="0">
                        <a:solidFill>
                          <a:schemeClr val="tx1"/>
                        </a:solidFill>
                      </a:rPr>
                      <a:pPr/>
                      <a:t>[VALUE]</a:t>
                    </a:fld>
                    <a:endParaRPr lang="en-US" altLang="zh-TW" baseline="0" dirty="0">
                      <a:solidFill>
                        <a:srgbClr val="FF0000"/>
                      </a:solidFill>
                    </a:endParaRP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F-4F71-41E5-88B4-37D0D91A36E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工作表1!$A$2:$A$11</c:f>
              <c:strCache>
                <c:ptCount val="10"/>
                <c:pt idx="0">
                  <c:v>TSMC</c:v>
                </c:pt>
                <c:pt idx="1">
                  <c:v>Samsung </c:v>
                </c:pt>
                <c:pt idx="2">
                  <c:v>UMC</c:v>
                </c:pt>
                <c:pt idx="3">
                  <c:v>GlobalFoundries</c:v>
                </c:pt>
                <c:pt idx="4">
                  <c:v>SMIC</c:v>
                </c:pt>
                <c:pt idx="5">
                  <c:v>Hua Hong</c:v>
                </c:pt>
                <c:pt idx="6">
                  <c:v>PSMC</c:v>
                </c:pt>
                <c:pt idx="7">
                  <c:v>VIS</c:v>
                </c:pt>
                <c:pt idx="8">
                  <c:v>Tower</c:v>
                </c:pt>
                <c:pt idx="9">
                  <c:v>DB HiTek</c:v>
                </c:pt>
              </c:strCache>
            </c:strRef>
          </c:cat>
          <c:val>
            <c:numRef>
              <c:f>工作表1!$B$2:$B$11</c:f>
              <c:numCache>
                <c:formatCode>0.0%</c:formatCode>
                <c:ptCount val="10"/>
                <c:pt idx="0">
                  <c:v>0.53100000000000003</c:v>
                </c:pt>
                <c:pt idx="1">
                  <c:v>0.17100000000000001</c:v>
                </c:pt>
                <c:pt idx="2">
                  <c:v>7.2999999999999995E-2</c:v>
                </c:pt>
                <c:pt idx="3">
                  <c:v>6.0999999999999999E-2</c:v>
                </c:pt>
                <c:pt idx="4">
                  <c:v>0.05</c:v>
                </c:pt>
                <c:pt idx="5">
                  <c:v>2.8000000000000001E-2</c:v>
                </c:pt>
                <c:pt idx="6">
                  <c:v>1.9E-2</c:v>
                </c:pt>
                <c:pt idx="7">
                  <c:v>1.4999999999999999E-2</c:v>
                </c:pt>
                <c:pt idx="8">
                  <c:v>1.4E-2</c:v>
                </c:pt>
                <c:pt idx="9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492-429E-8B90-7C7F9C32B074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9FDC68-D768-4611-8E3A-FB9FBB221836}" type="datetimeFigureOut">
              <a:rPr lang="zh-TW" altLang="en-US" smtClean="0"/>
              <a:t>2023/10/13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CB1D0E-013A-4EB7-AB7B-23454180790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358539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money.udn.com/money/story/5612/5981585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CB1D0E-013A-4EB7-AB7B-234541807902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230758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zh-TW" sz="1800" kern="100" dirty="0"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CB1D0E-013A-4EB7-AB7B-234541807902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216283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70A4C0-9F8B-4B5A-A5AE-B1C527F2B278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41533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70A4C0-9F8B-4B5A-A5AE-B1C527F2B278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262177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11A219-AFB3-4262-B118-BD901D2AE21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3247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70A4C0-9F8B-4B5A-A5AE-B1C527F2B278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8412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11A219-AFB3-4262-B118-BD901D2AE21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19470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7BC9AC-39A4-4600-8909-BEAC79E5CE5A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0524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7BC9AC-39A4-4600-8909-BEAC79E5CE5A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93940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0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TW" altLang="en-US" b="1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11A219-AFB3-4262-B118-BD901D2AE21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72026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11A219-AFB3-4262-B118-BD901D2AE21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85589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7BC9AC-39A4-4600-8909-BEAC79E5CE5A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28519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7BC9AC-39A4-4600-8909-BEAC79E5CE5A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05717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7BC9AC-39A4-4600-8909-BEAC79E5CE5A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61198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dirty="0">
              <a:ea typeface="新細明體"/>
              <a:cs typeface="Calibri"/>
              <a:hlinkClick r:id="rId3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7BC9AC-39A4-4600-8909-BEAC79E5CE5A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24223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7BC9AC-39A4-4600-8909-BEAC79E5CE5A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05185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CB1D0E-013A-4EB7-AB7B-234541807902}" type="slidenum">
              <a:rPr lang="zh-TW" altLang="en-US" smtClean="0"/>
              <a:t>17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967575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en-US" altLang="zh-TW" sz="12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11A219-AFB3-4262-B118-BD901D2AE21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514333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11A219-AFB3-4262-B118-BD901D2AE21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62859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microsoft.com/office/2007/relationships/hdphoto" Target="../media/hdphoto1.wdp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microsoft.com/office/2007/relationships/hdphoto" Target="../media/hdphoto1.wdp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microsoft.com/office/2007/relationships/hdphoto" Target="../media/hdphoto1.wdp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microsoft.com/office/2007/relationships/hdphoto" Target="../media/hdphoto1.wdp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microsoft.com/office/2007/relationships/hdphoto" Target="../media/hdphoto1.wdp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microsoft.com/office/2007/relationships/hdphoto" Target="../media/hdphoto1.wdp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microsoft.com/office/2007/relationships/hdphoto" Target="../media/hdphoto1.wdp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5DD5657-E3F3-476A-97BD-7EBA0E422A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59B7A3EB-420D-473F-91E3-3299451C62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C860B1A6-36C2-4F95-A9E2-EF4150198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425AEA87-D16E-4346-8C2E-5674906E9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9AAC1275-F401-40CA-9D40-F326EDCB2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5E654-95FE-4036-95A3-460A0905C4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63385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14A1885-295C-4845-B209-B2D13084B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F5E1046-50FC-4397-9E23-65E4461A41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3689602D-313A-47FB-8B14-AB4F98B5C5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AE383F5B-0DE2-4DC8-956A-FD42219DE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E74B3DEF-7F0A-4A55-8000-C249C6EEAD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5E654-95FE-4036-95A3-460A0905C4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60587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85F42C6-409D-47D7-A482-BA5DE4E4F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EBB9988A-D075-4967-927C-7C63784663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7B4C92BC-019C-4035-9468-711A795B3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4E238562-384F-4F88-94B0-883CAA0A74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522471F3-46BE-4F0E-801C-2777DACBA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5E654-95FE-4036-95A3-460A0905C4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44763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A78B9E9-A4F9-4B22-9D0A-5922A611E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769D550-FE83-4189-A906-68E0F68A25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8E0E0C2A-C53C-4FD9-89DD-2A8F7E3DB4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CD1C17F9-19BC-443E-84BA-BA3379705A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E51556E1-40B3-43CB-9B86-87A3319A9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0B3173B0-F6DE-41BC-81C6-10D1C8AEF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5E654-95FE-4036-95A3-460A0905C4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297454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A975755-DC7C-4215-983D-222DB3D2C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3FCC6343-4231-4F94-B958-3D7DFA8A59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FD8664AD-0514-44E3-A133-74C336A2C4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D7D4C9CD-4416-4794-A329-9612D8AAFB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E6E8521E-532A-408F-97B4-E7B643FF11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6CFAD640-7E8C-4410-886D-6E0FC90CA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21D5ACBE-41AF-449F-B53A-79BAD621D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216F1EE4-ED4A-4774-8354-AD837058D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5E654-95FE-4036-95A3-460A0905C4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29263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A0E8FC1-1AFE-4C35-8D2D-FF380048CC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E2AF8710-2D33-4911-9D58-0804D28C2F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BE4E3426-92A6-4A83-9120-C9E1A38B3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4F680610-B4A0-478A-89F4-31ECB9D92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5E654-95FE-4036-95A3-460A0905C4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86596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57A795D1-6380-48F8-8F03-D765DB469A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6CDB4C54-65F2-4925-B073-7EB84ACB9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C384D48E-65B2-4443-8BAE-2B3736724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5E654-95FE-4036-95A3-460A0905C4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57123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64BC345-5074-43FF-BB5D-BB1E14A911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68A288B-8C82-4EFB-90A0-FE2D11ECB7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6F22DB99-0BF9-486D-A3F5-066A5930C4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15646D69-81D2-4D74-A0A6-63E14EA14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F000E602-71CD-4922-8CEF-31C795D54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DE111D9B-EC44-402D-99FF-71AAB28DA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5E654-95FE-4036-95A3-460A0905C4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682602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D058D12-1713-49C7-A258-5FFB29044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492D6FEF-8AC9-42FD-9C38-F5A82AA5F4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976AF0AB-2B4F-4B12-993D-B42D0C961A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229457F7-8CAC-45DF-A025-D71D5D306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4029CD7D-C3B6-4E5E-A3A0-3FA12138B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3268FE3D-C0E5-4668-885B-BDEBD44E6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5E654-95FE-4036-95A3-460A0905C4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01416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73AD531-906E-450F-9DD9-76E2CB69E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931D8849-C904-4F57-92E0-5F11D76472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4AEA5AC-1455-456E-8C59-DD992002C0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BF3A0E68-E6A7-4628-92B5-1CDDF0AFF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A80F23E-8E1D-4133-96E0-D6B8FF975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5E654-95FE-4036-95A3-460A0905C4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52967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B5F110F4-7D63-47DF-8A3D-DE53A382B4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F25367B5-1B0F-45E0-932F-AC23F52D3F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67ADCA5B-2E8D-42A6-8FE4-7C3729A44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F9DF9EB5-2B9E-4EAB-8DBD-9E7C60460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B953F131-0D8B-463E-AA7B-8EDBC8FA4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5E654-95FE-4036-95A3-460A0905C4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107705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03216-0F10-4C0B-AC32-39B1683D374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23877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03216-0F10-4C0B-AC32-39B1683D374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09509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03216-0F10-4C0B-AC32-39B1683D374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686651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03216-0F10-4C0B-AC32-39B1683D374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149888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03216-0F10-4C0B-AC32-39B1683D374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066794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03216-0F10-4C0B-AC32-39B1683D374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082551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03216-0F10-4C0B-AC32-39B1683D374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866907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03216-0F10-4C0B-AC32-39B1683D374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59837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03216-0F10-4C0B-AC32-39B1683D374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774723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03216-0F10-4C0B-AC32-39B1683D374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012659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03216-0F10-4C0B-AC32-39B1683D374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339086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Image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자유형: 도형 52">
            <a:extLst>
              <a:ext uri="{FF2B5EF4-FFF2-40B4-BE49-F238E27FC236}">
                <a16:creationId xmlns:a16="http://schemas.microsoft.com/office/drawing/2014/main" id="{A554242E-EDC9-4D56-ABE8-D3DFF0D037E9}"/>
              </a:ext>
            </a:extLst>
          </p:cNvPr>
          <p:cNvSpPr/>
          <p:nvPr userDrawn="1"/>
        </p:nvSpPr>
        <p:spPr>
          <a:xfrm>
            <a:off x="5" y="0"/>
            <a:ext cx="8582025" cy="6858000"/>
          </a:xfrm>
          <a:custGeom>
            <a:avLst/>
            <a:gdLst>
              <a:gd name="connsiteX0" fmla="*/ 5238766 w 8582025"/>
              <a:gd name="connsiteY0" fmla="*/ 0 h 6858000"/>
              <a:gd name="connsiteX1" fmla="*/ 8582025 w 8582025"/>
              <a:gd name="connsiteY1" fmla="*/ 0 h 6858000"/>
              <a:gd name="connsiteX2" fmla="*/ 1876410 w 8582025"/>
              <a:gd name="connsiteY2" fmla="*/ 6858000 h 6858000"/>
              <a:gd name="connsiteX3" fmla="*/ 0 w 8582025"/>
              <a:gd name="connsiteY3" fmla="*/ 6858000 h 6858000"/>
              <a:gd name="connsiteX4" fmla="*/ 0 w 8582025"/>
              <a:gd name="connsiteY4" fmla="*/ 535781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82025" h="6858000">
                <a:moveTo>
                  <a:pt x="5238766" y="0"/>
                </a:moveTo>
                <a:lnTo>
                  <a:pt x="8582025" y="0"/>
                </a:lnTo>
                <a:lnTo>
                  <a:pt x="1876410" y="6858000"/>
                </a:lnTo>
                <a:lnTo>
                  <a:pt x="0" y="6858000"/>
                </a:lnTo>
                <a:lnTo>
                  <a:pt x="0" y="535781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5"/>
          </a:p>
        </p:txBody>
      </p:sp>
      <p:sp>
        <p:nvSpPr>
          <p:cNvPr id="5" name="그림 개체 틀 3">
            <a:extLst>
              <a:ext uri="{FF2B5EF4-FFF2-40B4-BE49-F238E27FC236}">
                <a16:creationId xmlns:a16="http://schemas.microsoft.com/office/drawing/2014/main" id="{A7B8BCFA-E22C-4FE8-9EC6-3B7DF58BF4E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517212" y="427698"/>
            <a:ext cx="3600000" cy="3600000"/>
          </a:xfrm>
          <a:prstGeom prst="diamond">
            <a:avLst/>
          </a:prstGeom>
          <a:solidFill>
            <a:schemeClr val="bg1">
              <a:lumMod val="95000"/>
            </a:schemeClr>
          </a:solidFill>
          <a:ln w="76200">
            <a:solidFill>
              <a:schemeClr val="bg1"/>
            </a:solidFill>
          </a:ln>
          <a:effectLst/>
        </p:spPr>
        <p:txBody>
          <a:bodyPr wrap="square" anchor="ctr">
            <a:noAutofit/>
          </a:bodyPr>
          <a:lstStyle>
            <a:lvl1pPr marL="0" marR="0" indent="0" algn="ctr" defTabSz="685835" rtl="0" eaLnBrk="1" fontAlgn="auto" latinLnBrk="1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/>
            </a:lvl1pPr>
          </a:lstStyle>
          <a:p>
            <a:r>
              <a:rPr lang="en-US" altLang="ko-KR" dirty="0"/>
              <a:t>Place Your Picture Here </a:t>
            </a:r>
          </a:p>
          <a:p>
            <a:r>
              <a:rPr lang="en-US" altLang="ko-KR" dirty="0"/>
              <a:t>And Sand Back</a:t>
            </a:r>
            <a:endParaRPr lang="ko-KR" altLang="en-US" dirty="0"/>
          </a:p>
        </p:txBody>
      </p:sp>
      <p:sp>
        <p:nvSpPr>
          <p:cNvPr id="6" name="그림 개체 틀 3">
            <a:extLst>
              <a:ext uri="{FF2B5EF4-FFF2-40B4-BE49-F238E27FC236}">
                <a16:creationId xmlns:a16="http://schemas.microsoft.com/office/drawing/2014/main" id="{C661A5D8-A169-47BB-84F8-7CCF6E00616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953611" y="2837035"/>
            <a:ext cx="3600000" cy="3600000"/>
          </a:xfrm>
          <a:prstGeom prst="diamond">
            <a:avLst/>
          </a:prstGeom>
          <a:solidFill>
            <a:schemeClr val="bg1">
              <a:lumMod val="95000"/>
            </a:schemeClr>
          </a:solidFill>
          <a:ln w="76200">
            <a:solidFill>
              <a:schemeClr val="bg1"/>
            </a:solidFill>
          </a:ln>
          <a:effectLst/>
        </p:spPr>
        <p:txBody>
          <a:bodyPr wrap="square" anchor="ctr">
            <a:noAutofit/>
          </a:bodyPr>
          <a:lstStyle>
            <a:lvl1pPr marL="0" marR="0" indent="0" algn="ctr" defTabSz="685835" rtl="0" eaLnBrk="1" fontAlgn="auto" latinLnBrk="1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그림 개체 틀 3">
            <a:extLst>
              <a:ext uri="{FF2B5EF4-FFF2-40B4-BE49-F238E27FC236}">
                <a16:creationId xmlns:a16="http://schemas.microsoft.com/office/drawing/2014/main" id="{A32673E2-41F8-431C-946D-87DD76C5D04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407524" y="2251417"/>
            <a:ext cx="1980000" cy="1980000"/>
          </a:xfrm>
          <a:prstGeom prst="diamond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685835" rtl="0" eaLnBrk="1" fontAlgn="auto" latinLnBrk="1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그림 개체 틀 3">
            <a:extLst>
              <a:ext uri="{FF2B5EF4-FFF2-40B4-BE49-F238E27FC236}">
                <a16:creationId xmlns:a16="http://schemas.microsoft.com/office/drawing/2014/main" id="{F2B14BC2-B3DB-437A-8C30-D2E802CB43E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36104" y="2676913"/>
            <a:ext cx="1980000" cy="1980000"/>
          </a:xfrm>
          <a:prstGeom prst="diamond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685835" rtl="0" eaLnBrk="1" fontAlgn="auto" latinLnBrk="1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8671457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5">
            <a:extLst>
              <a:ext uri="{FF2B5EF4-FFF2-40B4-BE49-F238E27FC236}">
                <a16:creationId xmlns:a16="http://schemas.microsoft.com/office/drawing/2014/main" id="{3433EA26-E0E5-4795-BA92-73522A502B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/>
          <a:stretch/>
        </p:blipFill>
        <p:spPr>
          <a:xfrm>
            <a:off x="8088924" y="0"/>
            <a:ext cx="4103077" cy="1131570"/>
          </a:xfrm>
          <a:prstGeom prst="rect">
            <a:avLst/>
          </a:prstGeom>
        </p:spPr>
      </p:pic>
      <p:pic>
        <p:nvPicPr>
          <p:cNvPr id="5" name="图片 5">
            <a:extLst>
              <a:ext uri="{FF2B5EF4-FFF2-40B4-BE49-F238E27FC236}">
                <a16:creationId xmlns:a16="http://schemas.microsoft.com/office/drawing/2014/main" id="{D986306A-206F-4B9E-9014-85973A0A70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duotone>
              <a:prstClr val="black"/>
              <a:srgbClr val="FBA03B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69000" contras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40504" y="0"/>
            <a:ext cx="3551496" cy="1131570"/>
          </a:xfrm>
          <a:prstGeom prst="rect">
            <a:avLst/>
          </a:prstGeom>
          <a:noFill/>
        </p:spPr>
      </p:pic>
      <p:sp>
        <p:nvSpPr>
          <p:cNvPr id="6" name="任意多边形 6">
            <a:extLst>
              <a:ext uri="{FF2B5EF4-FFF2-40B4-BE49-F238E27FC236}">
                <a16:creationId xmlns:a16="http://schemas.microsoft.com/office/drawing/2014/main" id="{8D820F53-5961-45BB-A5B5-169C2DA94072}"/>
              </a:ext>
            </a:extLst>
          </p:cNvPr>
          <p:cNvSpPr/>
          <p:nvPr userDrawn="1"/>
        </p:nvSpPr>
        <p:spPr>
          <a:xfrm>
            <a:off x="476126" y="448123"/>
            <a:ext cx="878988" cy="659241"/>
          </a:xfrm>
          <a:custGeom>
            <a:avLst/>
            <a:gdLst>
              <a:gd name="connsiteX0" fmla="*/ 692680 w 1385360"/>
              <a:gd name="connsiteY0" fmla="*/ 0 h 1385360"/>
              <a:gd name="connsiteX1" fmla="*/ 1385360 w 1385360"/>
              <a:gd name="connsiteY1" fmla="*/ 692679 h 1385360"/>
              <a:gd name="connsiteX2" fmla="*/ 692680 w 1385360"/>
              <a:gd name="connsiteY2" fmla="*/ 1385360 h 1385360"/>
              <a:gd name="connsiteX3" fmla="*/ 0 w 1385360"/>
              <a:gd name="connsiteY3" fmla="*/ 692680 h 1385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5360" h="1385360">
                <a:moveTo>
                  <a:pt x="692680" y="0"/>
                </a:moveTo>
                <a:lnTo>
                  <a:pt x="1385360" y="692679"/>
                </a:lnTo>
                <a:lnTo>
                  <a:pt x="692680" y="1385360"/>
                </a:lnTo>
                <a:lnTo>
                  <a:pt x="0" y="69268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7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0328E61-B1A5-4E16-998F-4C81C3983753}"/>
              </a:ext>
            </a:extLst>
          </p:cNvPr>
          <p:cNvSpPr txBox="1">
            <a:spLocks/>
          </p:cNvSpPr>
          <p:nvPr userDrawn="1"/>
        </p:nvSpPr>
        <p:spPr>
          <a:xfrm>
            <a:off x="1480196" y="76810"/>
            <a:ext cx="10515600" cy="5666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Calibri "/>
                <a:ea typeface="+mj-ea"/>
                <a:cs typeface="+mj-cs"/>
              </a:defRPr>
            </a:lvl1pPr>
          </a:lstStyle>
          <a:p>
            <a:r>
              <a:rPr lang="en-US" altLang="zh-TW" sz="1600" dirty="0"/>
              <a:t>Taiwan’s Leading Industries</a:t>
            </a:r>
            <a:endParaRPr lang="en-US" sz="1600" dirty="0"/>
          </a:p>
        </p:txBody>
      </p:sp>
      <p:sp>
        <p:nvSpPr>
          <p:cNvPr id="8" name="任意多边形 5">
            <a:extLst>
              <a:ext uri="{FF2B5EF4-FFF2-40B4-BE49-F238E27FC236}">
                <a16:creationId xmlns:a16="http://schemas.microsoft.com/office/drawing/2014/main" id="{B4E27AEF-E59F-479B-8A81-663BCC737783}"/>
              </a:ext>
            </a:extLst>
          </p:cNvPr>
          <p:cNvSpPr/>
          <p:nvPr userDrawn="1"/>
        </p:nvSpPr>
        <p:spPr>
          <a:xfrm>
            <a:off x="448219" y="433070"/>
            <a:ext cx="967316" cy="724656"/>
          </a:xfrm>
          <a:custGeom>
            <a:avLst/>
            <a:gdLst>
              <a:gd name="connsiteX0" fmla="*/ 692680 w 1385360"/>
              <a:gd name="connsiteY0" fmla="*/ 0 h 1385360"/>
              <a:gd name="connsiteX1" fmla="*/ 1385360 w 1385360"/>
              <a:gd name="connsiteY1" fmla="*/ 692679 h 1385360"/>
              <a:gd name="connsiteX2" fmla="*/ 692680 w 1385360"/>
              <a:gd name="connsiteY2" fmla="*/ 1385360 h 1385360"/>
              <a:gd name="connsiteX3" fmla="*/ 0 w 1385360"/>
              <a:gd name="connsiteY3" fmla="*/ 692680 h 1385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5360" h="1385360">
                <a:moveTo>
                  <a:pt x="692680" y="0"/>
                </a:moveTo>
                <a:lnTo>
                  <a:pt x="1385360" y="692679"/>
                </a:lnTo>
                <a:lnTo>
                  <a:pt x="692680" y="1385360"/>
                </a:lnTo>
                <a:lnTo>
                  <a:pt x="0" y="69268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27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1</a:t>
            </a:r>
            <a:endParaRPr lang="zh-CN" altLang="en-US" sz="27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DF2B18B-9904-4BD2-9766-4C35244533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3807" y="494437"/>
            <a:ext cx="10515600" cy="566615"/>
          </a:xfrm>
        </p:spPr>
        <p:txBody>
          <a:bodyPr>
            <a:noAutofit/>
          </a:bodyPr>
          <a:lstStyle>
            <a:lvl1pPr>
              <a:defRPr sz="3200" b="1">
                <a:latin typeface="Calibri "/>
              </a:defRPr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3526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238CC3CD-1085-4108-8644-85F0B3A3A0DF}"/>
              </a:ext>
            </a:extLst>
          </p:cNvPr>
          <p:cNvSpPr txBox="1">
            <a:spLocks/>
          </p:cNvSpPr>
          <p:nvPr userDrawn="1"/>
        </p:nvSpPr>
        <p:spPr>
          <a:xfrm>
            <a:off x="1493807" y="499769"/>
            <a:ext cx="10515600" cy="56661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Calibri "/>
                <a:ea typeface="+mj-ea"/>
                <a:cs typeface="+mj-cs"/>
              </a:defRPr>
            </a:lvl1pPr>
          </a:lstStyle>
          <a:p>
            <a:r>
              <a:rPr lang="en-US" altLang="zh-TW" sz="3200" dirty="0"/>
              <a:t>Machinery</a:t>
            </a:r>
            <a:endParaRPr lang="en-US" sz="3200" dirty="0"/>
          </a:p>
        </p:txBody>
      </p:sp>
      <p:pic>
        <p:nvPicPr>
          <p:cNvPr id="3" name="图片 5">
            <a:extLst>
              <a:ext uri="{FF2B5EF4-FFF2-40B4-BE49-F238E27FC236}">
                <a16:creationId xmlns:a16="http://schemas.microsoft.com/office/drawing/2014/main" id="{3433EA26-E0E5-4795-BA92-73522A502B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/>
          <a:stretch/>
        </p:blipFill>
        <p:spPr>
          <a:xfrm>
            <a:off x="8088924" y="0"/>
            <a:ext cx="4103077" cy="1131570"/>
          </a:xfrm>
          <a:prstGeom prst="rect">
            <a:avLst/>
          </a:prstGeom>
        </p:spPr>
      </p:pic>
      <p:pic>
        <p:nvPicPr>
          <p:cNvPr id="5" name="图片 5">
            <a:extLst>
              <a:ext uri="{FF2B5EF4-FFF2-40B4-BE49-F238E27FC236}">
                <a16:creationId xmlns:a16="http://schemas.microsoft.com/office/drawing/2014/main" id="{D986306A-206F-4B9E-9014-85973A0A70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duotone>
              <a:prstClr val="black"/>
              <a:srgbClr val="FBA03B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69000" contras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40504" y="0"/>
            <a:ext cx="3551496" cy="1131570"/>
          </a:xfrm>
          <a:prstGeom prst="rect">
            <a:avLst/>
          </a:prstGeom>
          <a:noFill/>
        </p:spPr>
      </p:pic>
      <p:sp>
        <p:nvSpPr>
          <p:cNvPr id="6" name="任意多边形 6">
            <a:extLst>
              <a:ext uri="{FF2B5EF4-FFF2-40B4-BE49-F238E27FC236}">
                <a16:creationId xmlns:a16="http://schemas.microsoft.com/office/drawing/2014/main" id="{8D820F53-5961-45BB-A5B5-169C2DA94072}"/>
              </a:ext>
            </a:extLst>
          </p:cNvPr>
          <p:cNvSpPr/>
          <p:nvPr userDrawn="1"/>
        </p:nvSpPr>
        <p:spPr>
          <a:xfrm>
            <a:off x="476126" y="448123"/>
            <a:ext cx="878988" cy="659241"/>
          </a:xfrm>
          <a:custGeom>
            <a:avLst/>
            <a:gdLst>
              <a:gd name="connsiteX0" fmla="*/ 692680 w 1385360"/>
              <a:gd name="connsiteY0" fmla="*/ 0 h 1385360"/>
              <a:gd name="connsiteX1" fmla="*/ 1385360 w 1385360"/>
              <a:gd name="connsiteY1" fmla="*/ 692679 h 1385360"/>
              <a:gd name="connsiteX2" fmla="*/ 692680 w 1385360"/>
              <a:gd name="connsiteY2" fmla="*/ 1385360 h 1385360"/>
              <a:gd name="connsiteX3" fmla="*/ 0 w 1385360"/>
              <a:gd name="connsiteY3" fmla="*/ 692680 h 1385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5360" h="1385360">
                <a:moveTo>
                  <a:pt x="692680" y="0"/>
                </a:moveTo>
                <a:lnTo>
                  <a:pt x="1385360" y="692679"/>
                </a:lnTo>
                <a:lnTo>
                  <a:pt x="692680" y="1385360"/>
                </a:lnTo>
                <a:lnTo>
                  <a:pt x="0" y="69268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7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0328E61-B1A5-4E16-998F-4C81C3983753}"/>
              </a:ext>
            </a:extLst>
          </p:cNvPr>
          <p:cNvSpPr txBox="1">
            <a:spLocks/>
          </p:cNvSpPr>
          <p:nvPr userDrawn="1"/>
        </p:nvSpPr>
        <p:spPr>
          <a:xfrm>
            <a:off x="1480196" y="76810"/>
            <a:ext cx="10515600" cy="5666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Calibri "/>
                <a:ea typeface="+mj-ea"/>
                <a:cs typeface="+mj-cs"/>
              </a:defRPr>
            </a:lvl1pPr>
          </a:lstStyle>
          <a:p>
            <a:r>
              <a:rPr lang="en-US" altLang="zh-TW" sz="1600" dirty="0"/>
              <a:t>Taiwan’s Leading Industries</a:t>
            </a:r>
            <a:endParaRPr lang="en-US" sz="1600" dirty="0"/>
          </a:p>
        </p:txBody>
      </p:sp>
      <p:sp>
        <p:nvSpPr>
          <p:cNvPr id="8" name="任意多边形 5">
            <a:extLst>
              <a:ext uri="{FF2B5EF4-FFF2-40B4-BE49-F238E27FC236}">
                <a16:creationId xmlns:a16="http://schemas.microsoft.com/office/drawing/2014/main" id="{B4E27AEF-E59F-479B-8A81-663BCC737783}"/>
              </a:ext>
            </a:extLst>
          </p:cNvPr>
          <p:cNvSpPr/>
          <p:nvPr userDrawn="1"/>
        </p:nvSpPr>
        <p:spPr>
          <a:xfrm>
            <a:off x="448219" y="433070"/>
            <a:ext cx="967316" cy="724656"/>
          </a:xfrm>
          <a:custGeom>
            <a:avLst/>
            <a:gdLst>
              <a:gd name="connsiteX0" fmla="*/ 692680 w 1385360"/>
              <a:gd name="connsiteY0" fmla="*/ 0 h 1385360"/>
              <a:gd name="connsiteX1" fmla="*/ 1385360 w 1385360"/>
              <a:gd name="connsiteY1" fmla="*/ 692679 h 1385360"/>
              <a:gd name="connsiteX2" fmla="*/ 692680 w 1385360"/>
              <a:gd name="connsiteY2" fmla="*/ 1385360 h 1385360"/>
              <a:gd name="connsiteX3" fmla="*/ 0 w 1385360"/>
              <a:gd name="connsiteY3" fmla="*/ 692680 h 1385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5360" h="1385360">
                <a:moveTo>
                  <a:pt x="692680" y="0"/>
                </a:moveTo>
                <a:lnTo>
                  <a:pt x="1385360" y="692679"/>
                </a:lnTo>
                <a:lnTo>
                  <a:pt x="692680" y="1385360"/>
                </a:lnTo>
                <a:lnTo>
                  <a:pt x="0" y="692680"/>
                </a:lnTo>
                <a:close/>
              </a:path>
            </a:pathLst>
          </a:custGeom>
          <a:solidFill>
            <a:srgbClr val="A7DC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27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3</a:t>
            </a:r>
            <a:endParaRPr lang="zh-CN" altLang="en-US" sz="27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18067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59004-2088-C743-9020-07753CBF1D02}" type="slidenum">
              <a:rPr kumimoji="1" lang="zh-CN" altLang="en-US" smtClean="0"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5931196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59004-2088-C743-9020-07753CBF1D02}" type="slidenum">
              <a:rPr kumimoji="1" lang="zh-CN" altLang="en-US" smtClean="0"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29600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59004-2088-C743-9020-07753CBF1D02}" type="slidenum">
              <a:rPr kumimoji="1" lang="zh-CN" altLang="en-US" smtClean="0"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010025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59004-2088-C743-9020-07753CBF1D02}" type="slidenum">
              <a:rPr kumimoji="1" lang="zh-CN" altLang="en-US" smtClean="0"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5075688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59004-2088-C743-9020-07753CBF1D02}" type="slidenum">
              <a:rPr kumimoji="1" lang="zh-CN" altLang="en-US" smtClean="0"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347897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59004-2088-C743-9020-07753CBF1D02}" type="slidenum">
              <a:rPr kumimoji="1" lang="zh-CN" altLang="en-US" smtClean="0"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8366072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59004-2088-C743-9020-07753CBF1D02}" type="slidenum">
              <a:rPr kumimoji="1" lang="zh-CN" altLang="en-US" smtClean="0"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1709886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59004-2088-C743-9020-07753CBF1D02}" type="slidenum">
              <a:rPr kumimoji="1" lang="zh-CN" altLang="en-US" smtClean="0"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593037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59004-2088-C743-9020-07753CBF1D02}" type="slidenum">
              <a:rPr kumimoji="1" lang="zh-CN" altLang="en-US" smtClean="0"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3982218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59004-2088-C743-9020-07753CBF1D02}" type="slidenum">
              <a:rPr kumimoji="1" lang="zh-CN" altLang="en-US" smtClean="0"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7700323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59004-2088-C743-9020-07753CBF1D02}" type="slidenum">
              <a:rPr kumimoji="1" lang="zh-CN" altLang="en-US" smtClean="0"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737642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E061587-B7B2-4DDE-B823-F50224452F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3808" y="494437"/>
            <a:ext cx="10515600" cy="566615"/>
          </a:xfrm>
        </p:spPr>
        <p:txBody>
          <a:bodyPr>
            <a:normAutofit/>
          </a:bodyPr>
          <a:lstStyle>
            <a:lvl1pPr>
              <a:defRPr sz="3200" b="1">
                <a:latin typeface="Calibri "/>
              </a:defRPr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pic>
        <p:nvPicPr>
          <p:cNvPr id="4" name="图片 5">
            <a:extLst>
              <a:ext uri="{FF2B5EF4-FFF2-40B4-BE49-F238E27FC236}">
                <a16:creationId xmlns:a16="http://schemas.microsoft.com/office/drawing/2014/main" id="{CAA4E55B-4783-4C82-A4B1-2654471925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40504" y="0"/>
            <a:ext cx="3551496" cy="1131570"/>
          </a:xfrm>
          <a:prstGeom prst="rect">
            <a:avLst/>
          </a:prstGeom>
          <a:noFill/>
        </p:spPr>
      </p:pic>
      <p:sp>
        <p:nvSpPr>
          <p:cNvPr id="5" name="任意多边形 6">
            <a:extLst>
              <a:ext uri="{FF2B5EF4-FFF2-40B4-BE49-F238E27FC236}">
                <a16:creationId xmlns:a16="http://schemas.microsoft.com/office/drawing/2014/main" id="{583534A6-1E2F-47FB-B74B-EA64D40723D6}"/>
              </a:ext>
            </a:extLst>
          </p:cNvPr>
          <p:cNvSpPr/>
          <p:nvPr userDrawn="1"/>
        </p:nvSpPr>
        <p:spPr>
          <a:xfrm>
            <a:off x="476126" y="448123"/>
            <a:ext cx="878988" cy="659241"/>
          </a:xfrm>
          <a:custGeom>
            <a:avLst/>
            <a:gdLst>
              <a:gd name="connsiteX0" fmla="*/ 692680 w 1385360"/>
              <a:gd name="connsiteY0" fmla="*/ 0 h 1385360"/>
              <a:gd name="connsiteX1" fmla="*/ 1385360 w 1385360"/>
              <a:gd name="connsiteY1" fmla="*/ 692679 h 1385360"/>
              <a:gd name="connsiteX2" fmla="*/ 692680 w 1385360"/>
              <a:gd name="connsiteY2" fmla="*/ 1385360 h 1385360"/>
              <a:gd name="connsiteX3" fmla="*/ 0 w 1385360"/>
              <a:gd name="connsiteY3" fmla="*/ 692680 h 1385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5360" h="1385360">
                <a:moveTo>
                  <a:pt x="692680" y="0"/>
                </a:moveTo>
                <a:lnTo>
                  <a:pt x="1385360" y="692679"/>
                </a:lnTo>
                <a:lnTo>
                  <a:pt x="692680" y="1385360"/>
                </a:lnTo>
                <a:lnTo>
                  <a:pt x="0" y="69268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7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C8CA435-0036-48F6-AA5E-3C07E0CF5266}"/>
              </a:ext>
            </a:extLst>
          </p:cNvPr>
          <p:cNvSpPr txBox="1">
            <a:spLocks/>
          </p:cNvSpPr>
          <p:nvPr userDrawn="1"/>
        </p:nvSpPr>
        <p:spPr>
          <a:xfrm>
            <a:off x="1480196" y="76810"/>
            <a:ext cx="10515600" cy="5666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Calibri "/>
                <a:ea typeface="+mj-ea"/>
                <a:cs typeface="+mj-cs"/>
              </a:defRPr>
            </a:lvl1pPr>
          </a:lstStyle>
          <a:p>
            <a:r>
              <a:rPr lang="en-US" altLang="zh-TW" sz="1600" dirty="0"/>
              <a:t>TAITRA Services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981993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F60F1-843B-4E32-81C2-4593EBA67A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3807" y="494437"/>
            <a:ext cx="10515600" cy="566615"/>
          </a:xfrm>
        </p:spPr>
        <p:txBody>
          <a:bodyPr>
            <a:noAutofit/>
          </a:bodyPr>
          <a:lstStyle>
            <a:lvl1pPr>
              <a:defRPr sz="3200" b="1">
                <a:latin typeface="Calibri "/>
              </a:defRPr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pic>
        <p:nvPicPr>
          <p:cNvPr id="3" name="图片 5">
            <a:extLst>
              <a:ext uri="{FF2B5EF4-FFF2-40B4-BE49-F238E27FC236}">
                <a16:creationId xmlns:a16="http://schemas.microsoft.com/office/drawing/2014/main" id="{3433EA26-E0E5-4795-BA92-73522A502B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/>
          <a:stretch/>
        </p:blipFill>
        <p:spPr>
          <a:xfrm>
            <a:off x="8088924" y="0"/>
            <a:ext cx="4103077" cy="1131570"/>
          </a:xfrm>
          <a:prstGeom prst="rect">
            <a:avLst/>
          </a:prstGeom>
        </p:spPr>
      </p:pic>
      <p:pic>
        <p:nvPicPr>
          <p:cNvPr id="5" name="图片 5">
            <a:extLst>
              <a:ext uri="{FF2B5EF4-FFF2-40B4-BE49-F238E27FC236}">
                <a16:creationId xmlns:a16="http://schemas.microsoft.com/office/drawing/2014/main" id="{D986306A-206F-4B9E-9014-85973A0A70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3953"/>
                    </a14:imgEffect>
                    <a14:imgEffect>
                      <a14:saturation sat="8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40504" y="0"/>
            <a:ext cx="3551496" cy="1131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373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F60F1-843B-4E32-81C2-4593EBA67A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3807" y="494437"/>
            <a:ext cx="10515600" cy="566615"/>
          </a:xfrm>
        </p:spPr>
        <p:txBody>
          <a:bodyPr>
            <a:noAutofit/>
          </a:bodyPr>
          <a:lstStyle>
            <a:lvl1pPr>
              <a:defRPr sz="3200" b="1">
                <a:latin typeface="Calibri "/>
              </a:defRPr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pic>
        <p:nvPicPr>
          <p:cNvPr id="3" name="图片 5">
            <a:extLst>
              <a:ext uri="{FF2B5EF4-FFF2-40B4-BE49-F238E27FC236}">
                <a16:creationId xmlns:a16="http://schemas.microsoft.com/office/drawing/2014/main" id="{3433EA26-E0E5-4795-BA92-73522A502B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/>
          <a:stretch/>
        </p:blipFill>
        <p:spPr>
          <a:xfrm>
            <a:off x="8088924" y="0"/>
            <a:ext cx="4103077" cy="1131570"/>
          </a:xfrm>
          <a:prstGeom prst="rect">
            <a:avLst/>
          </a:prstGeom>
        </p:spPr>
      </p:pic>
      <p:pic>
        <p:nvPicPr>
          <p:cNvPr id="5" name="图片 5">
            <a:extLst>
              <a:ext uri="{FF2B5EF4-FFF2-40B4-BE49-F238E27FC236}">
                <a16:creationId xmlns:a16="http://schemas.microsoft.com/office/drawing/2014/main" id="{D986306A-206F-4B9E-9014-85973A0A70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duotone>
              <a:prstClr val="black"/>
              <a:srgbClr val="FBA03B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69000" contras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40504" y="0"/>
            <a:ext cx="3551496" cy="1131570"/>
          </a:xfrm>
          <a:prstGeom prst="rect">
            <a:avLst/>
          </a:prstGeom>
          <a:noFill/>
        </p:spPr>
      </p:pic>
      <p:sp>
        <p:nvSpPr>
          <p:cNvPr id="6" name="任意多边形 6">
            <a:extLst>
              <a:ext uri="{FF2B5EF4-FFF2-40B4-BE49-F238E27FC236}">
                <a16:creationId xmlns:a16="http://schemas.microsoft.com/office/drawing/2014/main" id="{8D820F53-5961-45BB-A5B5-169C2DA94072}"/>
              </a:ext>
            </a:extLst>
          </p:cNvPr>
          <p:cNvSpPr/>
          <p:nvPr userDrawn="1"/>
        </p:nvSpPr>
        <p:spPr>
          <a:xfrm>
            <a:off x="476126" y="448123"/>
            <a:ext cx="878988" cy="659241"/>
          </a:xfrm>
          <a:custGeom>
            <a:avLst/>
            <a:gdLst>
              <a:gd name="connsiteX0" fmla="*/ 692680 w 1385360"/>
              <a:gd name="connsiteY0" fmla="*/ 0 h 1385360"/>
              <a:gd name="connsiteX1" fmla="*/ 1385360 w 1385360"/>
              <a:gd name="connsiteY1" fmla="*/ 692679 h 1385360"/>
              <a:gd name="connsiteX2" fmla="*/ 692680 w 1385360"/>
              <a:gd name="connsiteY2" fmla="*/ 1385360 h 1385360"/>
              <a:gd name="connsiteX3" fmla="*/ 0 w 1385360"/>
              <a:gd name="connsiteY3" fmla="*/ 692680 h 1385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5360" h="1385360">
                <a:moveTo>
                  <a:pt x="692680" y="0"/>
                </a:moveTo>
                <a:lnTo>
                  <a:pt x="1385360" y="692679"/>
                </a:lnTo>
                <a:lnTo>
                  <a:pt x="692680" y="1385360"/>
                </a:lnTo>
                <a:lnTo>
                  <a:pt x="0" y="69268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7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0328E61-B1A5-4E16-998F-4C81C3983753}"/>
              </a:ext>
            </a:extLst>
          </p:cNvPr>
          <p:cNvSpPr txBox="1">
            <a:spLocks/>
          </p:cNvSpPr>
          <p:nvPr userDrawn="1"/>
        </p:nvSpPr>
        <p:spPr>
          <a:xfrm>
            <a:off x="1480196" y="76810"/>
            <a:ext cx="10515600" cy="5666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Calibri "/>
                <a:ea typeface="+mj-ea"/>
                <a:cs typeface="+mj-cs"/>
              </a:defRPr>
            </a:lvl1pPr>
          </a:lstStyle>
          <a:p>
            <a:r>
              <a:rPr lang="en-US" altLang="zh-TW" sz="1600" dirty="0"/>
              <a:t>Taiwan’s Leading Industries</a:t>
            </a:r>
            <a:endParaRPr lang="en-US" sz="1600" dirty="0"/>
          </a:p>
        </p:txBody>
      </p:sp>
      <p:sp>
        <p:nvSpPr>
          <p:cNvPr id="8" name="任意多边形 5">
            <a:extLst>
              <a:ext uri="{FF2B5EF4-FFF2-40B4-BE49-F238E27FC236}">
                <a16:creationId xmlns:a16="http://schemas.microsoft.com/office/drawing/2014/main" id="{B4E27AEF-E59F-479B-8A81-663BCC737783}"/>
              </a:ext>
            </a:extLst>
          </p:cNvPr>
          <p:cNvSpPr/>
          <p:nvPr userDrawn="1"/>
        </p:nvSpPr>
        <p:spPr>
          <a:xfrm>
            <a:off x="448219" y="433070"/>
            <a:ext cx="967316" cy="724656"/>
          </a:xfrm>
          <a:custGeom>
            <a:avLst/>
            <a:gdLst>
              <a:gd name="connsiteX0" fmla="*/ 692680 w 1385360"/>
              <a:gd name="connsiteY0" fmla="*/ 0 h 1385360"/>
              <a:gd name="connsiteX1" fmla="*/ 1385360 w 1385360"/>
              <a:gd name="connsiteY1" fmla="*/ 692679 h 1385360"/>
              <a:gd name="connsiteX2" fmla="*/ 692680 w 1385360"/>
              <a:gd name="connsiteY2" fmla="*/ 1385360 h 1385360"/>
              <a:gd name="connsiteX3" fmla="*/ 0 w 1385360"/>
              <a:gd name="connsiteY3" fmla="*/ 692680 h 1385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5360" h="1385360">
                <a:moveTo>
                  <a:pt x="692680" y="0"/>
                </a:moveTo>
                <a:lnTo>
                  <a:pt x="1385360" y="692679"/>
                </a:lnTo>
                <a:lnTo>
                  <a:pt x="692680" y="1385360"/>
                </a:lnTo>
                <a:lnTo>
                  <a:pt x="0" y="692680"/>
                </a:lnTo>
                <a:close/>
              </a:path>
            </a:pathLst>
          </a:custGeom>
          <a:solidFill>
            <a:srgbClr val="ACC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27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2</a:t>
            </a:r>
            <a:endParaRPr lang="zh-CN" altLang="en-US" sz="27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49027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5">
            <a:extLst>
              <a:ext uri="{FF2B5EF4-FFF2-40B4-BE49-F238E27FC236}">
                <a16:creationId xmlns:a16="http://schemas.microsoft.com/office/drawing/2014/main" id="{3433EA26-E0E5-4795-BA92-73522A502B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/>
          <a:stretch/>
        </p:blipFill>
        <p:spPr>
          <a:xfrm>
            <a:off x="8088924" y="0"/>
            <a:ext cx="4103077" cy="1131570"/>
          </a:xfrm>
          <a:prstGeom prst="rect">
            <a:avLst/>
          </a:prstGeom>
        </p:spPr>
      </p:pic>
      <p:pic>
        <p:nvPicPr>
          <p:cNvPr id="5" name="图片 5">
            <a:extLst>
              <a:ext uri="{FF2B5EF4-FFF2-40B4-BE49-F238E27FC236}">
                <a16:creationId xmlns:a16="http://schemas.microsoft.com/office/drawing/2014/main" id="{D986306A-206F-4B9E-9014-85973A0A70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duotone>
              <a:prstClr val="black"/>
              <a:srgbClr val="FBA03B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69000" contras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40504" y="0"/>
            <a:ext cx="3551496" cy="1131570"/>
          </a:xfrm>
          <a:prstGeom prst="rect">
            <a:avLst/>
          </a:prstGeom>
          <a:noFill/>
        </p:spPr>
      </p:pic>
      <p:sp>
        <p:nvSpPr>
          <p:cNvPr id="6" name="任意多边形 6">
            <a:extLst>
              <a:ext uri="{FF2B5EF4-FFF2-40B4-BE49-F238E27FC236}">
                <a16:creationId xmlns:a16="http://schemas.microsoft.com/office/drawing/2014/main" id="{8D820F53-5961-45BB-A5B5-169C2DA94072}"/>
              </a:ext>
            </a:extLst>
          </p:cNvPr>
          <p:cNvSpPr/>
          <p:nvPr userDrawn="1"/>
        </p:nvSpPr>
        <p:spPr>
          <a:xfrm>
            <a:off x="476126" y="448123"/>
            <a:ext cx="878988" cy="659241"/>
          </a:xfrm>
          <a:custGeom>
            <a:avLst/>
            <a:gdLst>
              <a:gd name="connsiteX0" fmla="*/ 692680 w 1385360"/>
              <a:gd name="connsiteY0" fmla="*/ 0 h 1385360"/>
              <a:gd name="connsiteX1" fmla="*/ 1385360 w 1385360"/>
              <a:gd name="connsiteY1" fmla="*/ 692679 h 1385360"/>
              <a:gd name="connsiteX2" fmla="*/ 692680 w 1385360"/>
              <a:gd name="connsiteY2" fmla="*/ 1385360 h 1385360"/>
              <a:gd name="connsiteX3" fmla="*/ 0 w 1385360"/>
              <a:gd name="connsiteY3" fmla="*/ 692680 h 1385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5360" h="1385360">
                <a:moveTo>
                  <a:pt x="692680" y="0"/>
                </a:moveTo>
                <a:lnTo>
                  <a:pt x="1385360" y="692679"/>
                </a:lnTo>
                <a:lnTo>
                  <a:pt x="692680" y="1385360"/>
                </a:lnTo>
                <a:lnTo>
                  <a:pt x="0" y="69268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7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0328E61-B1A5-4E16-998F-4C81C3983753}"/>
              </a:ext>
            </a:extLst>
          </p:cNvPr>
          <p:cNvSpPr txBox="1">
            <a:spLocks/>
          </p:cNvSpPr>
          <p:nvPr userDrawn="1"/>
        </p:nvSpPr>
        <p:spPr>
          <a:xfrm>
            <a:off x="1480196" y="76810"/>
            <a:ext cx="10515600" cy="5666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Calibri "/>
                <a:ea typeface="+mj-ea"/>
                <a:cs typeface="+mj-cs"/>
              </a:defRPr>
            </a:lvl1pPr>
          </a:lstStyle>
          <a:p>
            <a:r>
              <a:rPr lang="en-US" altLang="zh-TW" sz="1600" dirty="0"/>
              <a:t>Taiwan’s Leading Industries</a:t>
            </a:r>
            <a:endParaRPr lang="en-US" sz="1600" dirty="0"/>
          </a:p>
        </p:txBody>
      </p:sp>
      <p:sp>
        <p:nvSpPr>
          <p:cNvPr id="8" name="任意多边形 5">
            <a:extLst>
              <a:ext uri="{FF2B5EF4-FFF2-40B4-BE49-F238E27FC236}">
                <a16:creationId xmlns:a16="http://schemas.microsoft.com/office/drawing/2014/main" id="{B4E27AEF-E59F-479B-8A81-663BCC737783}"/>
              </a:ext>
            </a:extLst>
          </p:cNvPr>
          <p:cNvSpPr/>
          <p:nvPr userDrawn="1"/>
        </p:nvSpPr>
        <p:spPr>
          <a:xfrm>
            <a:off x="448219" y="433070"/>
            <a:ext cx="967316" cy="724656"/>
          </a:xfrm>
          <a:custGeom>
            <a:avLst/>
            <a:gdLst>
              <a:gd name="connsiteX0" fmla="*/ 692680 w 1385360"/>
              <a:gd name="connsiteY0" fmla="*/ 0 h 1385360"/>
              <a:gd name="connsiteX1" fmla="*/ 1385360 w 1385360"/>
              <a:gd name="connsiteY1" fmla="*/ 692679 h 1385360"/>
              <a:gd name="connsiteX2" fmla="*/ 692680 w 1385360"/>
              <a:gd name="connsiteY2" fmla="*/ 1385360 h 1385360"/>
              <a:gd name="connsiteX3" fmla="*/ 0 w 1385360"/>
              <a:gd name="connsiteY3" fmla="*/ 692680 h 1385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5360" h="1385360">
                <a:moveTo>
                  <a:pt x="692680" y="0"/>
                </a:moveTo>
                <a:lnTo>
                  <a:pt x="1385360" y="692679"/>
                </a:lnTo>
                <a:lnTo>
                  <a:pt x="692680" y="1385360"/>
                </a:lnTo>
                <a:lnTo>
                  <a:pt x="0" y="692680"/>
                </a:lnTo>
                <a:close/>
              </a:path>
            </a:pathLst>
          </a:custGeom>
          <a:solidFill>
            <a:srgbClr val="067A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27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4</a:t>
            </a:r>
            <a:endParaRPr lang="zh-CN" altLang="en-US" sz="27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DF2B18B-9904-4BD2-9766-4C35244533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3807" y="494437"/>
            <a:ext cx="10515600" cy="566615"/>
          </a:xfrm>
        </p:spPr>
        <p:txBody>
          <a:bodyPr>
            <a:noAutofit/>
          </a:bodyPr>
          <a:lstStyle>
            <a:lvl1pPr>
              <a:defRPr sz="3200" b="1">
                <a:latin typeface="Calibri "/>
              </a:defRPr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6719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5">
            <a:extLst>
              <a:ext uri="{FF2B5EF4-FFF2-40B4-BE49-F238E27FC236}">
                <a16:creationId xmlns:a16="http://schemas.microsoft.com/office/drawing/2014/main" id="{3433EA26-E0E5-4795-BA92-73522A502B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/>
          <a:stretch/>
        </p:blipFill>
        <p:spPr>
          <a:xfrm>
            <a:off x="8088924" y="0"/>
            <a:ext cx="4103077" cy="1131570"/>
          </a:xfrm>
          <a:prstGeom prst="rect">
            <a:avLst/>
          </a:prstGeom>
        </p:spPr>
      </p:pic>
      <p:pic>
        <p:nvPicPr>
          <p:cNvPr id="5" name="图片 5">
            <a:extLst>
              <a:ext uri="{FF2B5EF4-FFF2-40B4-BE49-F238E27FC236}">
                <a16:creationId xmlns:a16="http://schemas.microsoft.com/office/drawing/2014/main" id="{D986306A-206F-4B9E-9014-85973A0A70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duotone>
              <a:prstClr val="black"/>
              <a:srgbClr val="FBA03B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69000" contras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40504" y="0"/>
            <a:ext cx="3551496" cy="1131570"/>
          </a:xfrm>
          <a:prstGeom prst="rect">
            <a:avLst/>
          </a:prstGeom>
          <a:noFill/>
        </p:spPr>
      </p:pic>
      <p:sp>
        <p:nvSpPr>
          <p:cNvPr id="6" name="任意多边形 6">
            <a:extLst>
              <a:ext uri="{FF2B5EF4-FFF2-40B4-BE49-F238E27FC236}">
                <a16:creationId xmlns:a16="http://schemas.microsoft.com/office/drawing/2014/main" id="{8D820F53-5961-45BB-A5B5-169C2DA94072}"/>
              </a:ext>
            </a:extLst>
          </p:cNvPr>
          <p:cNvSpPr/>
          <p:nvPr userDrawn="1"/>
        </p:nvSpPr>
        <p:spPr>
          <a:xfrm>
            <a:off x="476126" y="448123"/>
            <a:ext cx="878988" cy="659241"/>
          </a:xfrm>
          <a:custGeom>
            <a:avLst/>
            <a:gdLst>
              <a:gd name="connsiteX0" fmla="*/ 692680 w 1385360"/>
              <a:gd name="connsiteY0" fmla="*/ 0 h 1385360"/>
              <a:gd name="connsiteX1" fmla="*/ 1385360 w 1385360"/>
              <a:gd name="connsiteY1" fmla="*/ 692679 h 1385360"/>
              <a:gd name="connsiteX2" fmla="*/ 692680 w 1385360"/>
              <a:gd name="connsiteY2" fmla="*/ 1385360 h 1385360"/>
              <a:gd name="connsiteX3" fmla="*/ 0 w 1385360"/>
              <a:gd name="connsiteY3" fmla="*/ 692680 h 1385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5360" h="1385360">
                <a:moveTo>
                  <a:pt x="692680" y="0"/>
                </a:moveTo>
                <a:lnTo>
                  <a:pt x="1385360" y="692679"/>
                </a:lnTo>
                <a:lnTo>
                  <a:pt x="692680" y="1385360"/>
                </a:lnTo>
                <a:lnTo>
                  <a:pt x="0" y="69268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7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0328E61-B1A5-4E16-998F-4C81C3983753}"/>
              </a:ext>
            </a:extLst>
          </p:cNvPr>
          <p:cNvSpPr txBox="1">
            <a:spLocks/>
          </p:cNvSpPr>
          <p:nvPr userDrawn="1"/>
        </p:nvSpPr>
        <p:spPr>
          <a:xfrm>
            <a:off x="1480196" y="76810"/>
            <a:ext cx="10515600" cy="5666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Calibri "/>
                <a:ea typeface="+mj-ea"/>
                <a:cs typeface="+mj-cs"/>
              </a:defRPr>
            </a:lvl1pPr>
          </a:lstStyle>
          <a:p>
            <a:r>
              <a:rPr lang="en-US" altLang="zh-TW" sz="1600" dirty="0"/>
              <a:t>Taiwan’s Leading Industries</a:t>
            </a:r>
            <a:endParaRPr lang="en-US" sz="1600" dirty="0"/>
          </a:p>
        </p:txBody>
      </p:sp>
      <p:sp>
        <p:nvSpPr>
          <p:cNvPr id="8" name="任意多边形 5">
            <a:extLst>
              <a:ext uri="{FF2B5EF4-FFF2-40B4-BE49-F238E27FC236}">
                <a16:creationId xmlns:a16="http://schemas.microsoft.com/office/drawing/2014/main" id="{B4E27AEF-E59F-479B-8A81-663BCC737783}"/>
              </a:ext>
            </a:extLst>
          </p:cNvPr>
          <p:cNvSpPr/>
          <p:nvPr userDrawn="1"/>
        </p:nvSpPr>
        <p:spPr>
          <a:xfrm>
            <a:off x="448219" y="433070"/>
            <a:ext cx="967316" cy="724656"/>
          </a:xfrm>
          <a:custGeom>
            <a:avLst/>
            <a:gdLst>
              <a:gd name="connsiteX0" fmla="*/ 692680 w 1385360"/>
              <a:gd name="connsiteY0" fmla="*/ 0 h 1385360"/>
              <a:gd name="connsiteX1" fmla="*/ 1385360 w 1385360"/>
              <a:gd name="connsiteY1" fmla="*/ 692679 h 1385360"/>
              <a:gd name="connsiteX2" fmla="*/ 692680 w 1385360"/>
              <a:gd name="connsiteY2" fmla="*/ 1385360 h 1385360"/>
              <a:gd name="connsiteX3" fmla="*/ 0 w 1385360"/>
              <a:gd name="connsiteY3" fmla="*/ 692680 h 1385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5360" h="1385360">
                <a:moveTo>
                  <a:pt x="692680" y="0"/>
                </a:moveTo>
                <a:lnTo>
                  <a:pt x="1385360" y="692679"/>
                </a:lnTo>
                <a:lnTo>
                  <a:pt x="692680" y="1385360"/>
                </a:lnTo>
                <a:lnTo>
                  <a:pt x="0" y="692680"/>
                </a:lnTo>
                <a:close/>
              </a:path>
            </a:pathLst>
          </a:custGeom>
          <a:solidFill>
            <a:srgbClr val="67D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27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5</a:t>
            </a:r>
            <a:endParaRPr lang="zh-CN" altLang="en-US" sz="27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DF2B18B-9904-4BD2-9766-4C35244533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3807" y="494437"/>
            <a:ext cx="10515600" cy="566615"/>
          </a:xfrm>
        </p:spPr>
        <p:txBody>
          <a:bodyPr>
            <a:noAutofit/>
          </a:bodyPr>
          <a:lstStyle>
            <a:lvl1pPr>
              <a:defRPr sz="3200" b="1">
                <a:latin typeface="Calibri "/>
              </a:defRPr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441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5">
            <a:extLst>
              <a:ext uri="{FF2B5EF4-FFF2-40B4-BE49-F238E27FC236}">
                <a16:creationId xmlns:a16="http://schemas.microsoft.com/office/drawing/2014/main" id="{3433EA26-E0E5-4795-BA92-73522A502B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/>
          <a:stretch/>
        </p:blipFill>
        <p:spPr>
          <a:xfrm>
            <a:off x="8088924" y="0"/>
            <a:ext cx="4103077" cy="1131570"/>
          </a:xfrm>
          <a:prstGeom prst="rect">
            <a:avLst/>
          </a:prstGeom>
        </p:spPr>
      </p:pic>
      <p:pic>
        <p:nvPicPr>
          <p:cNvPr id="5" name="图片 5">
            <a:extLst>
              <a:ext uri="{FF2B5EF4-FFF2-40B4-BE49-F238E27FC236}">
                <a16:creationId xmlns:a16="http://schemas.microsoft.com/office/drawing/2014/main" id="{D986306A-206F-4B9E-9014-85973A0A70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duotone>
              <a:prstClr val="black"/>
              <a:srgbClr val="FBA03B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69000" contras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40504" y="0"/>
            <a:ext cx="3551496" cy="1131570"/>
          </a:xfrm>
          <a:prstGeom prst="rect">
            <a:avLst/>
          </a:prstGeom>
          <a:noFill/>
        </p:spPr>
      </p:pic>
      <p:sp>
        <p:nvSpPr>
          <p:cNvPr id="6" name="任意多边形 6">
            <a:extLst>
              <a:ext uri="{FF2B5EF4-FFF2-40B4-BE49-F238E27FC236}">
                <a16:creationId xmlns:a16="http://schemas.microsoft.com/office/drawing/2014/main" id="{8D820F53-5961-45BB-A5B5-169C2DA94072}"/>
              </a:ext>
            </a:extLst>
          </p:cNvPr>
          <p:cNvSpPr/>
          <p:nvPr userDrawn="1"/>
        </p:nvSpPr>
        <p:spPr>
          <a:xfrm>
            <a:off x="476126" y="448123"/>
            <a:ext cx="878988" cy="659241"/>
          </a:xfrm>
          <a:custGeom>
            <a:avLst/>
            <a:gdLst>
              <a:gd name="connsiteX0" fmla="*/ 692680 w 1385360"/>
              <a:gd name="connsiteY0" fmla="*/ 0 h 1385360"/>
              <a:gd name="connsiteX1" fmla="*/ 1385360 w 1385360"/>
              <a:gd name="connsiteY1" fmla="*/ 692679 h 1385360"/>
              <a:gd name="connsiteX2" fmla="*/ 692680 w 1385360"/>
              <a:gd name="connsiteY2" fmla="*/ 1385360 h 1385360"/>
              <a:gd name="connsiteX3" fmla="*/ 0 w 1385360"/>
              <a:gd name="connsiteY3" fmla="*/ 692680 h 1385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5360" h="1385360">
                <a:moveTo>
                  <a:pt x="692680" y="0"/>
                </a:moveTo>
                <a:lnTo>
                  <a:pt x="1385360" y="692679"/>
                </a:lnTo>
                <a:lnTo>
                  <a:pt x="692680" y="1385360"/>
                </a:lnTo>
                <a:lnTo>
                  <a:pt x="0" y="69268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7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0328E61-B1A5-4E16-998F-4C81C3983753}"/>
              </a:ext>
            </a:extLst>
          </p:cNvPr>
          <p:cNvSpPr txBox="1">
            <a:spLocks/>
          </p:cNvSpPr>
          <p:nvPr userDrawn="1"/>
        </p:nvSpPr>
        <p:spPr>
          <a:xfrm>
            <a:off x="1480196" y="76810"/>
            <a:ext cx="10515600" cy="5666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Calibri "/>
                <a:ea typeface="+mj-ea"/>
                <a:cs typeface="+mj-cs"/>
              </a:defRPr>
            </a:lvl1pPr>
          </a:lstStyle>
          <a:p>
            <a:r>
              <a:rPr lang="en-US" altLang="zh-TW" sz="1600" dirty="0"/>
              <a:t>Taiwan’s Leading Industries</a:t>
            </a:r>
            <a:endParaRPr lang="en-US" sz="1600" dirty="0"/>
          </a:p>
        </p:txBody>
      </p:sp>
      <p:sp>
        <p:nvSpPr>
          <p:cNvPr id="8" name="任意多边形 5">
            <a:extLst>
              <a:ext uri="{FF2B5EF4-FFF2-40B4-BE49-F238E27FC236}">
                <a16:creationId xmlns:a16="http://schemas.microsoft.com/office/drawing/2014/main" id="{B4E27AEF-E59F-479B-8A81-663BCC737783}"/>
              </a:ext>
            </a:extLst>
          </p:cNvPr>
          <p:cNvSpPr/>
          <p:nvPr userDrawn="1"/>
        </p:nvSpPr>
        <p:spPr>
          <a:xfrm>
            <a:off x="448219" y="433070"/>
            <a:ext cx="967316" cy="724656"/>
          </a:xfrm>
          <a:custGeom>
            <a:avLst/>
            <a:gdLst>
              <a:gd name="connsiteX0" fmla="*/ 692680 w 1385360"/>
              <a:gd name="connsiteY0" fmla="*/ 0 h 1385360"/>
              <a:gd name="connsiteX1" fmla="*/ 1385360 w 1385360"/>
              <a:gd name="connsiteY1" fmla="*/ 692679 h 1385360"/>
              <a:gd name="connsiteX2" fmla="*/ 692680 w 1385360"/>
              <a:gd name="connsiteY2" fmla="*/ 1385360 h 1385360"/>
              <a:gd name="connsiteX3" fmla="*/ 0 w 1385360"/>
              <a:gd name="connsiteY3" fmla="*/ 692680 h 1385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5360" h="1385360">
                <a:moveTo>
                  <a:pt x="692680" y="0"/>
                </a:moveTo>
                <a:lnTo>
                  <a:pt x="1385360" y="692679"/>
                </a:lnTo>
                <a:lnTo>
                  <a:pt x="692680" y="1385360"/>
                </a:lnTo>
                <a:lnTo>
                  <a:pt x="0" y="692680"/>
                </a:lnTo>
                <a:close/>
              </a:path>
            </a:pathLst>
          </a:custGeom>
          <a:solidFill>
            <a:srgbClr val="C89E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27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6</a:t>
            </a:r>
            <a:endParaRPr lang="zh-CN" altLang="en-US" sz="27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DF2B18B-9904-4BD2-9766-4C35244533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3807" y="494437"/>
            <a:ext cx="10515600" cy="566615"/>
          </a:xfrm>
        </p:spPr>
        <p:txBody>
          <a:bodyPr>
            <a:noAutofit/>
          </a:bodyPr>
          <a:lstStyle>
            <a:lvl1pPr>
              <a:defRPr sz="3200" b="1">
                <a:latin typeface="Calibri "/>
              </a:defRPr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8032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5">
            <a:extLst>
              <a:ext uri="{FF2B5EF4-FFF2-40B4-BE49-F238E27FC236}">
                <a16:creationId xmlns:a16="http://schemas.microsoft.com/office/drawing/2014/main" id="{3433EA26-E0E5-4795-BA92-73522A502B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/>
          <a:stretch/>
        </p:blipFill>
        <p:spPr>
          <a:xfrm>
            <a:off x="8088924" y="0"/>
            <a:ext cx="4103077" cy="1131570"/>
          </a:xfrm>
          <a:prstGeom prst="rect">
            <a:avLst/>
          </a:prstGeom>
        </p:spPr>
      </p:pic>
      <p:pic>
        <p:nvPicPr>
          <p:cNvPr id="5" name="图片 5">
            <a:extLst>
              <a:ext uri="{FF2B5EF4-FFF2-40B4-BE49-F238E27FC236}">
                <a16:creationId xmlns:a16="http://schemas.microsoft.com/office/drawing/2014/main" id="{D986306A-206F-4B9E-9014-85973A0A70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duotone>
              <a:prstClr val="black"/>
              <a:srgbClr val="FBA03B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69000" contras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40504" y="0"/>
            <a:ext cx="3551496" cy="1131570"/>
          </a:xfrm>
          <a:prstGeom prst="rect">
            <a:avLst/>
          </a:prstGeom>
          <a:noFill/>
        </p:spPr>
      </p:pic>
      <p:sp>
        <p:nvSpPr>
          <p:cNvPr id="6" name="任意多边形 6">
            <a:extLst>
              <a:ext uri="{FF2B5EF4-FFF2-40B4-BE49-F238E27FC236}">
                <a16:creationId xmlns:a16="http://schemas.microsoft.com/office/drawing/2014/main" id="{8D820F53-5961-45BB-A5B5-169C2DA94072}"/>
              </a:ext>
            </a:extLst>
          </p:cNvPr>
          <p:cNvSpPr/>
          <p:nvPr userDrawn="1"/>
        </p:nvSpPr>
        <p:spPr>
          <a:xfrm>
            <a:off x="476126" y="448123"/>
            <a:ext cx="878988" cy="659241"/>
          </a:xfrm>
          <a:custGeom>
            <a:avLst/>
            <a:gdLst>
              <a:gd name="connsiteX0" fmla="*/ 692680 w 1385360"/>
              <a:gd name="connsiteY0" fmla="*/ 0 h 1385360"/>
              <a:gd name="connsiteX1" fmla="*/ 1385360 w 1385360"/>
              <a:gd name="connsiteY1" fmla="*/ 692679 h 1385360"/>
              <a:gd name="connsiteX2" fmla="*/ 692680 w 1385360"/>
              <a:gd name="connsiteY2" fmla="*/ 1385360 h 1385360"/>
              <a:gd name="connsiteX3" fmla="*/ 0 w 1385360"/>
              <a:gd name="connsiteY3" fmla="*/ 692680 h 1385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5360" h="1385360">
                <a:moveTo>
                  <a:pt x="692680" y="0"/>
                </a:moveTo>
                <a:lnTo>
                  <a:pt x="1385360" y="692679"/>
                </a:lnTo>
                <a:lnTo>
                  <a:pt x="692680" y="1385360"/>
                </a:lnTo>
                <a:lnTo>
                  <a:pt x="0" y="69268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7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0328E61-B1A5-4E16-998F-4C81C3983753}"/>
              </a:ext>
            </a:extLst>
          </p:cNvPr>
          <p:cNvSpPr txBox="1">
            <a:spLocks/>
          </p:cNvSpPr>
          <p:nvPr userDrawn="1"/>
        </p:nvSpPr>
        <p:spPr>
          <a:xfrm>
            <a:off x="1480196" y="76810"/>
            <a:ext cx="10515600" cy="5666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Calibri "/>
                <a:ea typeface="+mj-ea"/>
                <a:cs typeface="+mj-cs"/>
              </a:defRPr>
            </a:lvl1pPr>
          </a:lstStyle>
          <a:p>
            <a:r>
              <a:rPr lang="en-US" altLang="zh-TW" sz="1600" dirty="0"/>
              <a:t>Taiwan’s Leading Industries</a:t>
            </a:r>
            <a:endParaRPr lang="en-US" sz="1600" dirty="0"/>
          </a:p>
        </p:txBody>
      </p:sp>
      <p:sp>
        <p:nvSpPr>
          <p:cNvPr id="8" name="任意多边形 5">
            <a:extLst>
              <a:ext uri="{FF2B5EF4-FFF2-40B4-BE49-F238E27FC236}">
                <a16:creationId xmlns:a16="http://schemas.microsoft.com/office/drawing/2014/main" id="{B4E27AEF-E59F-479B-8A81-663BCC737783}"/>
              </a:ext>
            </a:extLst>
          </p:cNvPr>
          <p:cNvSpPr/>
          <p:nvPr userDrawn="1"/>
        </p:nvSpPr>
        <p:spPr>
          <a:xfrm>
            <a:off x="448219" y="433070"/>
            <a:ext cx="967316" cy="724656"/>
          </a:xfrm>
          <a:custGeom>
            <a:avLst/>
            <a:gdLst>
              <a:gd name="connsiteX0" fmla="*/ 692680 w 1385360"/>
              <a:gd name="connsiteY0" fmla="*/ 0 h 1385360"/>
              <a:gd name="connsiteX1" fmla="*/ 1385360 w 1385360"/>
              <a:gd name="connsiteY1" fmla="*/ 692679 h 1385360"/>
              <a:gd name="connsiteX2" fmla="*/ 692680 w 1385360"/>
              <a:gd name="connsiteY2" fmla="*/ 1385360 h 1385360"/>
              <a:gd name="connsiteX3" fmla="*/ 0 w 1385360"/>
              <a:gd name="connsiteY3" fmla="*/ 692680 h 1385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5360" h="1385360">
                <a:moveTo>
                  <a:pt x="692680" y="0"/>
                </a:moveTo>
                <a:lnTo>
                  <a:pt x="1385360" y="692679"/>
                </a:lnTo>
                <a:lnTo>
                  <a:pt x="692680" y="1385360"/>
                </a:lnTo>
                <a:lnTo>
                  <a:pt x="0" y="692680"/>
                </a:lnTo>
                <a:close/>
              </a:path>
            </a:pathLst>
          </a:custGeom>
          <a:solidFill>
            <a:srgbClr val="84B1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27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7</a:t>
            </a:r>
            <a:endParaRPr lang="zh-CN" altLang="en-US" sz="27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DF2B18B-9904-4BD2-9766-4C35244533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3807" y="494437"/>
            <a:ext cx="10515600" cy="566615"/>
          </a:xfrm>
        </p:spPr>
        <p:txBody>
          <a:bodyPr>
            <a:noAutofit/>
          </a:bodyPr>
          <a:lstStyle>
            <a:lvl1pPr>
              <a:defRPr sz="3200" b="1">
                <a:latin typeface="Calibri "/>
              </a:defRPr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1165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5">
            <a:extLst>
              <a:ext uri="{FF2B5EF4-FFF2-40B4-BE49-F238E27FC236}">
                <a16:creationId xmlns:a16="http://schemas.microsoft.com/office/drawing/2014/main" id="{3433EA26-E0E5-4795-BA92-73522A502B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/>
          <a:stretch/>
        </p:blipFill>
        <p:spPr>
          <a:xfrm>
            <a:off x="8088924" y="0"/>
            <a:ext cx="4103077" cy="1131570"/>
          </a:xfrm>
          <a:prstGeom prst="rect">
            <a:avLst/>
          </a:prstGeom>
        </p:spPr>
      </p:pic>
      <p:pic>
        <p:nvPicPr>
          <p:cNvPr id="5" name="图片 5">
            <a:extLst>
              <a:ext uri="{FF2B5EF4-FFF2-40B4-BE49-F238E27FC236}">
                <a16:creationId xmlns:a16="http://schemas.microsoft.com/office/drawing/2014/main" id="{D986306A-206F-4B9E-9014-85973A0A70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69000" contras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40504" y="0"/>
            <a:ext cx="3551496" cy="1131570"/>
          </a:xfrm>
          <a:prstGeom prst="rect">
            <a:avLst/>
          </a:prstGeom>
          <a:noFill/>
        </p:spPr>
      </p:pic>
      <p:sp>
        <p:nvSpPr>
          <p:cNvPr id="6" name="任意多边形 6">
            <a:extLst>
              <a:ext uri="{FF2B5EF4-FFF2-40B4-BE49-F238E27FC236}">
                <a16:creationId xmlns:a16="http://schemas.microsoft.com/office/drawing/2014/main" id="{8D820F53-5961-45BB-A5B5-169C2DA94072}"/>
              </a:ext>
            </a:extLst>
          </p:cNvPr>
          <p:cNvSpPr/>
          <p:nvPr userDrawn="1"/>
        </p:nvSpPr>
        <p:spPr>
          <a:xfrm>
            <a:off x="476126" y="448123"/>
            <a:ext cx="878988" cy="659241"/>
          </a:xfrm>
          <a:custGeom>
            <a:avLst/>
            <a:gdLst>
              <a:gd name="connsiteX0" fmla="*/ 692680 w 1385360"/>
              <a:gd name="connsiteY0" fmla="*/ 0 h 1385360"/>
              <a:gd name="connsiteX1" fmla="*/ 1385360 w 1385360"/>
              <a:gd name="connsiteY1" fmla="*/ 692679 h 1385360"/>
              <a:gd name="connsiteX2" fmla="*/ 692680 w 1385360"/>
              <a:gd name="connsiteY2" fmla="*/ 1385360 h 1385360"/>
              <a:gd name="connsiteX3" fmla="*/ 0 w 1385360"/>
              <a:gd name="connsiteY3" fmla="*/ 692680 h 1385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5360" h="1385360">
                <a:moveTo>
                  <a:pt x="692680" y="0"/>
                </a:moveTo>
                <a:lnTo>
                  <a:pt x="1385360" y="692679"/>
                </a:lnTo>
                <a:lnTo>
                  <a:pt x="692680" y="1385360"/>
                </a:lnTo>
                <a:lnTo>
                  <a:pt x="0" y="69268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7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0328E61-B1A5-4E16-998F-4C81C3983753}"/>
              </a:ext>
            </a:extLst>
          </p:cNvPr>
          <p:cNvSpPr txBox="1">
            <a:spLocks/>
          </p:cNvSpPr>
          <p:nvPr userDrawn="1"/>
        </p:nvSpPr>
        <p:spPr>
          <a:xfrm>
            <a:off x="1480196" y="76810"/>
            <a:ext cx="10515600" cy="5666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Calibri "/>
                <a:ea typeface="+mj-ea"/>
                <a:cs typeface="+mj-cs"/>
              </a:defRPr>
            </a:lvl1pPr>
          </a:lstStyle>
          <a:p>
            <a:r>
              <a:rPr lang="en-US" altLang="zh-TW" sz="1600" dirty="0"/>
              <a:t>Taiwan’s Leading Industries</a:t>
            </a:r>
            <a:endParaRPr lang="en-US" sz="1600" dirty="0"/>
          </a:p>
        </p:txBody>
      </p:sp>
      <p:sp>
        <p:nvSpPr>
          <p:cNvPr id="8" name="任意多边形 5">
            <a:extLst>
              <a:ext uri="{FF2B5EF4-FFF2-40B4-BE49-F238E27FC236}">
                <a16:creationId xmlns:a16="http://schemas.microsoft.com/office/drawing/2014/main" id="{B4E27AEF-E59F-479B-8A81-663BCC737783}"/>
              </a:ext>
            </a:extLst>
          </p:cNvPr>
          <p:cNvSpPr/>
          <p:nvPr userDrawn="1"/>
        </p:nvSpPr>
        <p:spPr>
          <a:xfrm>
            <a:off x="448219" y="433070"/>
            <a:ext cx="967316" cy="724656"/>
          </a:xfrm>
          <a:custGeom>
            <a:avLst/>
            <a:gdLst>
              <a:gd name="connsiteX0" fmla="*/ 692680 w 1385360"/>
              <a:gd name="connsiteY0" fmla="*/ 0 h 1385360"/>
              <a:gd name="connsiteX1" fmla="*/ 1385360 w 1385360"/>
              <a:gd name="connsiteY1" fmla="*/ 692679 h 1385360"/>
              <a:gd name="connsiteX2" fmla="*/ 692680 w 1385360"/>
              <a:gd name="connsiteY2" fmla="*/ 1385360 h 1385360"/>
              <a:gd name="connsiteX3" fmla="*/ 0 w 1385360"/>
              <a:gd name="connsiteY3" fmla="*/ 692680 h 1385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5360" h="1385360">
                <a:moveTo>
                  <a:pt x="692680" y="0"/>
                </a:moveTo>
                <a:lnTo>
                  <a:pt x="1385360" y="692679"/>
                </a:lnTo>
                <a:lnTo>
                  <a:pt x="692680" y="1385360"/>
                </a:lnTo>
                <a:lnTo>
                  <a:pt x="0" y="692680"/>
                </a:lnTo>
                <a:close/>
              </a:path>
            </a:pathLst>
          </a:custGeom>
          <a:solidFill>
            <a:srgbClr val="F5E4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7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DF2B18B-9904-4BD2-9766-4C35244533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3807" y="494437"/>
            <a:ext cx="10515600" cy="566615"/>
          </a:xfrm>
        </p:spPr>
        <p:txBody>
          <a:bodyPr>
            <a:noAutofit/>
          </a:bodyPr>
          <a:lstStyle>
            <a:lvl1pPr>
              <a:defRPr sz="3200" b="1">
                <a:latin typeface="Calibri "/>
              </a:defRPr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4677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內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599" y="274638"/>
            <a:ext cx="9241956" cy="607678"/>
          </a:xfrm>
        </p:spPr>
        <p:txBody>
          <a:bodyPr>
            <a:noAutofit/>
          </a:bodyPr>
          <a:lstStyle>
            <a:lvl1pPr algn="l">
              <a:defRPr sz="3200" b="1" i="0" baseline="0">
                <a:solidFill>
                  <a:srgbClr val="06397C"/>
                </a:solidFill>
                <a:latin typeface="Microsoft JhengHei"/>
                <a:ea typeface="Microsoft JhengHei"/>
                <a:cs typeface="Microsoft JhengHei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7" name="子標題 2"/>
          <p:cNvSpPr>
            <a:spLocks noGrp="1"/>
          </p:cNvSpPr>
          <p:nvPr>
            <p:ph type="subTitle" idx="1"/>
          </p:nvPr>
        </p:nvSpPr>
        <p:spPr>
          <a:xfrm>
            <a:off x="609599" y="1197477"/>
            <a:ext cx="10239024" cy="491031"/>
          </a:xfrm>
        </p:spPr>
        <p:txBody>
          <a:bodyPr/>
          <a:lstStyle>
            <a:lvl1pPr marL="0" marR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2800" b="1" i="0">
                <a:solidFill>
                  <a:srgbClr val="06397C"/>
                </a:solidFill>
                <a:latin typeface="Arial"/>
                <a:ea typeface="Microsoft JhengHei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/>
              <a:t> </a:t>
            </a:r>
            <a:r>
              <a:rPr lang="zh-TW" altLang="en-US" dirty="0"/>
              <a:t>按一下以編輯母片子標題樣式</a:t>
            </a:r>
          </a:p>
        </p:txBody>
      </p:sp>
      <p:sp>
        <p:nvSpPr>
          <p:cNvPr id="6" name="文字版面配置區 5"/>
          <p:cNvSpPr>
            <a:spLocks noGrp="1"/>
          </p:cNvSpPr>
          <p:nvPr>
            <p:ph type="body" sz="quarter" idx="11"/>
          </p:nvPr>
        </p:nvSpPr>
        <p:spPr>
          <a:xfrm>
            <a:off x="609599" y="1795463"/>
            <a:ext cx="9241956" cy="914400"/>
          </a:xfrm>
        </p:spPr>
        <p:txBody>
          <a:bodyPr/>
          <a:lstStyle>
            <a:lvl1pPr marL="0" indent="0">
              <a:buNone/>
              <a:defRPr sz="2600" b="0" i="0">
                <a:solidFill>
                  <a:srgbClr val="404040"/>
                </a:solidFill>
                <a:latin typeface="Microsoft JhengHei"/>
                <a:ea typeface="Microsoft JhengHei"/>
                <a:cs typeface="Microsoft JhengHei"/>
              </a:defRPr>
            </a:lvl1pPr>
          </a:lstStyle>
          <a:p>
            <a:pPr lvl="0"/>
            <a:r>
              <a:rPr lang="zh-TW" altLang="en-US" dirty="0"/>
              <a:t>按一下以編輯母片文字樣式</a:t>
            </a:r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262467" y="6356353"/>
            <a:ext cx="2844800" cy="365125"/>
          </a:xfrm>
        </p:spPr>
        <p:txBody>
          <a:bodyPr/>
          <a:lstStyle>
            <a:lvl1pPr algn="l">
              <a:defRPr sz="1600"/>
            </a:lvl1pPr>
          </a:lstStyle>
          <a:p>
            <a:pPr>
              <a:defRPr/>
            </a:pPr>
            <a:fld id="{0ED618ED-DF7D-4DDF-8981-0A2F2C14570A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535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1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28.xml"/><Relationship Id="rId21" Type="http://schemas.openxmlformats.org/officeDocument/2006/relationships/theme" Target="../theme/theme3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17" Type="http://schemas.openxmlformats.org/officeDocument/2006/relationships/slideLayout" Target="../slideLayouts/slideLayout42.xml"/><Relationship Id="rId2" Type="http://schemas.openxmlformats.org/officeDocument/2006/relationships/slideLayout" Target="../slideLayouts/slideLayout27.xml"/><Relationship Id="rId16" Type="http://schemas.openxmlformats.org/officeDocument/2006/relationships/slideLayout" Target="../slideLayouts/slideLayout41.xml"/><Relationship Id="rId20" Type="http://schemas.openxmlformats.org/officeDocument/2006/relationships/slideLayout" Target="../slideLayouts/slideLayout45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5.xml"/><Relationship Id="rId19" Type="http://schemas.openxmlformats.org/officeDocument/2006/relationships/slideLayout" Target="../slideLayouts/slideLayout44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3A7735A0-B0F7-4BB2-A6C2-E4757870C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A0BECB2E-39E9-4209-9E58-7AB9A24393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F116AB5C-D39F-4D3D-A037-530C74BF2D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D100895E-AB53-4434-BA4C-A88A86818E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7EA9ADC5-336B-4D27-99BB-EA3BC4C5D2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25E654-95FE-4036-95A3-460A0905C4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76015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6490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96" r:id="rId13"/>
    <p:sldLayoutId id="2147483697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96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8" r:id="rId13"/>
    <p:sldLayoutId id="2147483689" r:id="rId14"/>
    <p:sldLayoutId id="2147483690" r:id="rId15"/>
    <p:sldLayoutId id="2147483691" r:id="rId16"/>
    <p:sldLayoutId id="2147483692" r:id="rId17"/>
    <p:sldLayoutId id="2147483693" r:id="rId18"/>
    <p:sldLayoutId id="2147483694" r:id="rId19"/>
    <p:sldLayoutId id="2147483695" r:id="rId2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5" Type="http://schemas.openxmlformats.org/officeDocument/2006/relationships/slide" Target="slide10.xml"/><Relationship Id="rId4" Type="http://schemas.openxmlformats.org/officeDocument/2006/relationships/slide" Target="slide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6" Type="http://schemas.openxmlformats.org/officeDocument/2006/relationships/hyperlink" Target="http://www.deltaww.com/" TargetMode="External"/><Relationship Id="rId21" Type="http://schemas.openxmlformats.org/officeDocument/2006/relationships/hyperlink" Target="http://www.jspower.com.tw/" TargetMode="External"/><Relationship Id="rId42" Type="http://schemas.openxmlformats.org/officeDocument/2006/relationships/hyperlink" Target="www.richelectric.com.tw%09" TargetMode="External"/><Relationship Id="rId47" Type="http://schemas.openxmlformats.org/officeDocument/2006/relationships/hyperlink" Target="http://www.tecohome.com.tw/" TargetMode="External"/><Relationship Id="rId63" Type="http://schemas.openxmlformats.org/officeDocument/2006/relationships/hyperlink" Target="http://www.tungthih.com.tw/en" TargetMode="External"/><Relationship Id="rId68" Type="http://schemas.openxmlformats.org/officeDocument/2006/relationships/hyperlink" Target="http://www.greentrans.com.tw/" TargetMode="External"/><Relationship Id="rId16" Type="http://schemas.openxmlformats.org/officeDocument/2006/relationships/hyperlink" Target="http://amitatech.com/" TargetMode="External"/><Relationship Id="rId11" Type="http://schemas.openxmlformats.org/officeDocument/2006/relationships/hyperlink" Target="http://www.co-tech.com/" TargetMode="External"/><Relationship Id="rId24" Type="http://schemas.openxmlformats.org/officeDocument/2006/relationships/hyperlink" Target="http://www.chromaate.com/" TargetMode="External"/><Relationship Id="rId32" Type="http://schemas.openxmlformats.org/officeDocument/2006/relationships/hyperlink" Target="http://www.xmight.com/en/index_en.html" TargetMode="External"/><Relationship Id="rId37" Type="http://schemas.openxmlformats.org/officeDocument/2006/relationships/hyperlink" Target="http://www.ksterminals.com.tw/" TargetMode="External"/><Relationship Id="rId40" Type="http://schemas.openxmlformats.org/officeDocument/2006/relationships/hyperlink" Target="http://www.solteam.com.tw/" TargetMode="External"/><Relationship Id="rId45" Type="http://schemas.openxmlformats.org/officeDocument/2006/relationships/hyperlink" Target="http://www.tatung.com.tw/" TargetMode="External"/><Relationship Id="rId53" Type="http://schemas.openxmlformats.org/officeDocument/2006/relationships/hyperlink" Target="www.jimpower.com.tw%09" TargetMode="External"/><Relationship Id="rId58" Type="http://schemas.openxmlformats.org/officeDocument/2006/relationships/hyperlink" Target="http://www.e-lead.com.tw/index.php" TargetMode="External"/><Relationship Id="rId66" Type="http://schemas.openxmlformats.org/officeDocument/2006/relationships/hyperlink" Target="http://www.calin.com.tw/eng/index.php" TargetMode="External"/><Relationship Id="rId74" Type="http://schemas.openxmlformats.org/officeDocument/2006/relationships/hyperlink" Target="http://www.ahamani.com/" TargetMode="External"/><Relationship Id="rId79" Type="http://schemas.openxmlformats.org/officeDocument/2006/relationships/hyperlink" Target="http://eq.pgo.com.tw/" TargetMode="External"/><Relationship Id="rId5" Type="http://schemas.openxmlformats.org/officeDocument/2006/relationships/hyperlink" Target="http://www.benqmaterials.com/" TargetMode="External"/><Relationship Id="rId61" Type="http://schemas.openxmlformats.org/officeDocument/2006/relationships/hyperlink" Target="http://www.whetron.com/en/index" TargetMode="External"/><Relationship Id="rId19" Type="http://schemas.openxmlformats.org/officeDocument/2006/relationships/hyperlink" Target="http://www.digi-triumph.com/index.php?route=common/home" TargetMode="External"/><Relationship Id="rId14" Type="http://schemas.openxmlformats.org/officeDocument/2006/relationships/hyperlink" Target="http://www.simplo.com.tw/" TargetMode="External"/><Relationship Id="rId22" Type="http://schemas.openxmlformats.org/officeDocument/2006/relationships/hyperlink" Target="http://www.masterhold.com.tw/" TargetMode="External"/><Relationship Id="rId27" Type="http://schemas.openxmlformats.org/officeDocument/2006/relationships/hyperlink" Target="https://www.hwtco.com/index.php?lang=tw" TargetMode="External"/><Relationship Id="rId30" Type="http://schemas.openxmlformats.org/officeDocument/2006/relationships/hyperlink" Target="http://www.noodoe.com/" TargetMode="External"/><Relationship Id="rId35" Type="http://schemas.openxmlformats.org/officeDocument/2006/relationships/hyperlink" Target="http://www.g-energytech.com/" TargetMode="External"/><Relationship Id="rId43" Type="http://schemas.openxmlformats.org/officeDocument/2006/relationships/hyperlink" Target="http://www.csc.com.tw/" TargetMode="External"/><Relationship Id="rId48" Type="http://schemas.openxmlformats.org/officeDocument/2006/relationships/hyperlink" Target="http://www.fukuta-motor.com.tw/" TargetMode="External"/><Relationship Id="rId56" Type="http://schemas.openxmlformats.org/officeDocument/2006/relationships/hyperlink" Target="http://www.chimei-motor.com/en/" TargetMode="External"/><Relationship Id="rId64" Type="http://schemas.openxmlformats.org/officeDocument/2006/relationships/hyperlink" Target="http://www.acbel.com.tw/public/en" TargetMode="External"/><Relationship Id="rId69" Type="http://schemas.openxmlformats.org/officeDocument/2006/relationships/hyperlink" Target="http://sincerebus.com.tw/ebus" TargetMode="External"/><Relationship Id="rId77" Type="http://schemas.openxmlformats.org/officeDocument/2006/relationships/hyperlink" Target="http://www.kuanmei.com.tw/en/index.html" TargetMode="External"/><Relationship Id="rId8" Type="http://schemas.openxmlformats.org/officeDocument/2006/relationships/hyperlink" Target="http://www.caec.com.tw/" TargetMode="External"/><Relationship Id="rId51" Type="http://schemas.openxmlformats.org/officeDocument/2006/relationships/hyperlink" Target="http://www.richelectric.com.tw/" TargetMode="External"/><Relationship Id="rId72" Type="http://schemas.openxmlformats.org/officeDocument/2006/relationships/hyperlink" Target="http://en.tronetek.com/" TargetMode="External"/><Relationship Id="rId80" Type="http://schemas.openxmlformats.org/officeDocument/2006/relationships/hyperlink" Target="http://www.sym-global.com/" TargetMode="External"/><Relationship Id="rId3" Type="http://schemas.openxmlformats.org/officeDocument/2006/relationships/image" Target="../media/image30.png"/><Relationship Id="rId12" Type="http://schemas.openxmlformats.org/officeDocument/2006/relationships/hyperlink" Target="https://www.ccp.com.tw/ccpweb.nsf/ProfileEN?OpenAgent&amp;ProfileName=Introduction" TargetMode="External"/><Relationship Id="rId17" Type="http://schemas.openxmlformats.org/officeDocument/2006/relationships/hyperlink" Target="http://www.pihsiang.com.tw/" TargetMode="External"/><Relationship Id="rId25" Type="http://schemas.openxmlformats.org/officeDocument/2006/relationships/hyperlink" Target="http://www.more.com.tw/" TargetMode="External"/><Relationship Id="rId33" Type="http://schemas.openxmlformats.org/officeDocument/2006/relationships/hyperlink" Target="http://www.fortune.com.tw/" TargetMode="External"/><Relationship Id="rId38" Type="http://schemas.openxmlformats.org/officeDocument/2006/relationships/hyperlink" Target="https://www.sinbon.com/" TargetMode="External"/><Relationship Id="rId46" Type="http://schemas.openxmlformats.org/officeDocument/2006/relationships/hyperlink" Target="http://www.tai-i-int.com.tw/" TargetMode="External"/><Relationship Id="rId59" Type="http://schemas.openxmlformats.org/officeDocument/2006/relationships/hyperlink" Target="http://www.fihmb.com/" TargetMode="External"/><Relationship Id="rId67" Type="http://schemas.openxmlformats.org/officeDocument/2006/relationships/hyperlink" Target="http://www.yulon-motor.com.tw/en/" TargetMode="External"/><Relationship Id="rId20" Type="http://schemas.openxmlformats.org/officeDocument/2006/relationships/hyperlink" Target="https://www.dynapack.com.tw/h/Index?key=03w18" TargetMode="External"/><Relationship Id="rId41" Type="http://schemas.openxmlformats.org/officeDocument/2006/relationships/hyperlink" Target="http://www.hota.com.tw/en/" TargetMode="External"/><Relationship Id="rId54" Type="http://schemas.openxmlformats.org/officeDocument/2006/relationships/hyperlink" Target="http://www.microtest.com.tw/" TargetMode="External"/><Relationship Id="rId62" Type="http://schemas.openxmlformats.org/officeDocument/2006/relationships/hyperlink" Target="http://www.cubtek.com/" TargetMode="External"/><Relationship Id="rId70" Type="http://schemas.openxmlformats.org/officeDocument/2006/relationships/hyperlink" Target="http://www.racev.com/en" TargetMode="External"/><Relationship Id="rId75" Type="http://schemas.openxmlformats.org/officeDocument/2006/relationships/hyperlink" Target="http://www.gaiusauto.com/EN" TargetMode="External"/><Relationship Id="rId1" Type="http://schemas.openxmlformats.org/officeDocument/2006/relationships/slideLayout" Target="../slideLayouts/slideLayout24.xml"/><Relationship Id="rId6" Type="http://schemas.openxmlformats.org/officeDocument/2006/relationships/hyperlink" Target="https://www.coremaxcorp.com/" TargetMode="External"/><Relationship Id="rId15" Type="http://schemas.openxmlformats.org/officeDocument/2006/relationships/hyperlink" Target="http://www.molicel.com/" TargetMode="External"/><Relationship Id="rId23" Type="http://schemas.openxmlformats.org/officeDocument/2006/relationships/hyperlink" Target="https://www.simplo.com.tw/index.php?lang=en" TargetMode="External"/><Relationship Id="rId28" Type="http://schemas.openxmlformats.org/officeDocument/2006/relationships/image" Target="../media/image31.png"/><Relationship Id="rId36" Type="http://schemas.openxmlformats.org/officeDocument/2006/relationships/hyperlink" Target="https://www.liteon.com/" TargetMode="External"/><Relationship Id="rId49" Type="http://schemas.openxmlformats.org/officeDocument/2006/relationships/hyperlink" Target="http://www.seec.com.tw/" TargetMode="External"/><Relationship Id="rId57" Type="http://schemas.openxmlformats.org/officeDocument/2006/relationships/hyperlink" Target="http://www.qisda.com/" TargetMode="External"/><Relationship Id="rId10" Type="http://schemas.openxmlformats.org/officeDocument/2006/relationships/hyperlink" Target="http://www.fpg.com.tw/" TargetMode="External"/><Relationship Id="rId31" Type="http://schemas.openxmlformats.org/officeDocument/2006/relationships/hyperlink" Target="en.etreego.com/" TargetMode="External"/><Relationship Id="rId44" Type="http://schemas.openxmlformats.org/officeDocument/2006/relationships/hyperlink" Target="http://www.taigene.com.tw/" TargetMode="External"/><Relationship Id="rId52" Type="http://schemas.openxmlformats.org/officeDocument/2006/relationships/hyperlink" Target="http://www.solpower.com.tw/" TargetMode="External"/><Relationship Id="rId60" Type="http://schemas.openxmlformats.org/officeDocument/2006/relationships/hyperlink" Target="http://www.orange-electronic.com/" TargetMode="External"/><Relationship Id="rId65" Type="http://schemas.openxmlformats.org/officeDocument/2006/relationships/hyperlink" Target="http://www.asia-optical.com/index.php?serial=&amp;lang=en" TargetMode="External"/><Relationship Id="rId73" Type="http://schemas.openxmlformats.org/officeDocument/2006/relationships/hyperlink" Target="http://www.aeonmotor.com.tw/eng/" TargetMode="External"/><Relationship Id="rId78" Type="http://schemas.openxmlformats.org/officeDocument/2006/relationships/hyperlink" Target="http://www.kymco.com/" TargetMode="External"/><Relationship Id="rId4" Type="http://schemas.microsoft.com/office/2007/relationships/hdphoto" Target="../media/hdphoto2.wdp"/><Relationship Id="rId9" Type="http://schemas.openxmlformats.org/officeDocument/2006/relationships/hyperlink" Target="http://www.cscc.com.tw/" TargetMode="External"/><Relationship Id="rId13" Type="http://schemas.openxmlformats.org/officeDocument/2006/relationships/hyperlink" Target="http://www.c-techone.com/index.do?lang=en" TargetMode="External"/><Relationship Id="rId18" Type="http://schemas.openxmlformats.org/officeDocument/2006/relationships/hyperlink" Target="http://www.ch-battery.com.tw/" TargetMode="External"/><Relationship Id="rId39" Type="http://schemas.openxmlformats.org/officeDocument/2006/relationships/hyperlink" Target="http://www.wellshin.com.tw/" TargetMode="External"/><Relationship Id="rId34" Type="http://schemas.openxmlformats.org/officeDocument/2006/relationships/hyperlink" Target="https://www.phihong.com.tw/" TargetMode="External"/><Relationship Id="rId50" Type="http://schemas.openxmlformats.org/officeDocument/2006/relationships/hyperlink" Target="http://www.starstw.com/" TargetMode="External"/><Relationship Id="rId55" Type="http://schemas.openxmlformats.org/officeDocument/2006/relationships/hyperlink" Target="https://www.chentech.com.tw/" TargetMode="External"/><Relationship Id="rId76" Type="http://schemas.openxmlformats.org/officeDocument/2006/relationships/hyperlink" Target="https://www.gogoro.com/" TargetMode="External"/><Relationship Id="rId7" Type="http://schemas.openxmlformats.org/officeDocument/2006/relationships/hyperlink" Target="http://www.mechema.com/" TargetMode="External"/><Relationship Id="rId71" Type="http://schemas.openxmlformats.org/officeDocument/2006/relationships/hyperlink" Target="http://tangeng/" TargetMode="External"/><Relationship Id="rId2" Type="http://schemas.openxmlformats.org/officeDocument/2006/relationships/notesSlide" Target="../notesSlides/notesSlide12.xml"/><Relationship Id="rId29" Type="http://schemas.openxmlformats.org/officeDocument/2006/relationships/hyperlink" Target="https://www.yulon-energy.com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image" Target="../media/image38.pn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7" Type="http://schemas.openxmlformats.org/officeDocument/2006/relationships/image" Target="../media/image5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61.png"/><Relationship Id="rId18" Type="http://schemas.openxmlformats.org/officeDocument/2006/relationships/image" Target="../media/image66.png"/><Relationship Id="rId26" Type="http://schemas.openxmlformats.org/officeDocument/2006/relationships/image" Target="../media/image74.png"/><Relationship Id="rId3" Type="http://schemas.openxmlformats.org/officeDocument/2006/relationships/image" Target="../media/image51.png"/><Relationship Id="rId21" Type="http://schemas.openxmlformats.org/officeDocument/2006/relationships/image" Target="../media/image69.png"/><Relationship Id="rId7" Type="http://schemas.openxmlformats.org/officeDocument/2006/relationships/image" Target="../media/image55.png"/><Relationship Id="rId12" Type="http://schemas.openxmlformats.org/officeDocument/2006/relationships/image" Target="../media/image60.png"/><Relationship Id="rId17" Type="http://schemas.openxmlformats.org/officeDocument/2006/relationships/image" Target="../media/image65.png"/><Relationship Id="rId25" Type="http://schemas.openxmlformats.org/officeDocument/2006/relationships/image" Target="../media/image73.png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64.png"/><Relationship Id="rId20" Type="http://schemas.openxmlformats.org/officeDocument/2006/relationships/image" Target="../media/image68.png"/><Relationship Id="rId29" Type="http://schemas.openxmlformats.org/officeDocument/2006/relationships/image" Target="../media/image77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54.png"/><Relationship Id="rId11" Type="http://schemas.openxmlformats.org/officeDocument/2006/relationships/image" Target="../media/image59.png"/><Relationship Id="rId24" Type="http://schemas.openxmlformats.org/officeDocument/2006/relationships/image" Target="../media/image72.png"/><Relationship Id="rId5" Type="http://schemas.openxmlformats.org/officeDocument/2006/relationships/image" Target="../media/image53.png"/><Relationship Id="rId15" Type="http://schemas.openxmlformats.org/officeDocument/2006/relationships/image" Target="../media/image63.png"/><Relationship Id="rId23" Type="http://schemas.openxmlformats.org/officeDocument/2006/relationships/image" Target="../media/image71.png"/><Relationship Id="rId28" Type="http://schemas.openxmlformats.org/officeDocument/2006/relationships/image" Target="../media/image76.png"/><Relationship Id="rId10" Type="http://schemas.openxmlformats.org/officeDocument/2006/relationships/image" Target="../media/image58.png"/><Relationship Id="rId19" Type="http://schemas.openxmlformats.org/officeDocument/2006/relationships/image" Target="../media/image67.png"/><Relationship Id="rId4" Type="http://schemas.openxmlformats.org/officeDocument/2006/relationships/image" Target="../media/image52.png"/><Relationship Id="rId9" Type="http://schemas.openxmlformats.org/officeDocument/2006/relationships/image" Target="../media/image57.png"/><Relationship Id="rId14" Type="http://schemas.openxmlformats.org/officeDocument/2006/relationships/image" Target="../media/image62.png"/><Relationship Id="rId22" Type="http://schemas.openxmlformats.org/officeDocument/2006/relationships/image" Target="../media/image70.png"/><Relationship Id="rId27" Type="http://schemas.openxmlformats.org/officeDocument/2006/relationships/image" Target="../media/image7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7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sofia2@taitra.org.tw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9E3AE2D-8861-4FF3-9183-0076003C9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D3045FD3-CBE4-4560-8E1F-FB9211D994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8930"/>
            <a:ext cx="12193410" cy="6858793"/>
          </a:xfr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683C8962-D113-4F17-87A2-06EB0FB52CD9}"/>
              </a:ext>
            </a:extLst>
          </p:cNvPr>
          <p:cNvSpPr/>
          <p:nvPr/>
        </p:nvSpPr>
        <p:spPr>
          <a:xfrm>
            <a:off x="3552824" y="4680893"/>
            <a:ext cx="8105776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 		</a:t>
            </a:r>
            <a:r>
              <a:rPr kumimoji="0" lang="en-US" altLang="zh-TW" sz="2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Taiwan Trade Center, Sofia</a:t>
            </a:r>
            <a:endParaRPr kumimoji="0" lang="bg-BG" altLang="zh-TW" sz="2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Presentation to Chamber of Commerce and Industry, </a:t>
            </a:r>
            <a:r>
              <a:rPr lang="en-US" altLang="zh-TW" sz="20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kumimoji="0" lang="en-US" altLang="zh-TW" sz="20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urgas</a:t>
            </a:r>
            <a:r>
              <a:rPr kumimoji="0" lang="en-US" altLang="zh-TW" sz="2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20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Oct 12, 2023</a:t>
            </a:r>
            <a:endParaRPr kumimoji="0" lang="en-US" altLang="zh-TW" sz="2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259F42CF-3414-47F9-9417-EA62EA3CB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5E654-95FE-4036-95A3-460A0905C4E0}" type="slidenum">
              <a:rPr lang="zh-TW" altLang="en-US" smtClean="0"/>
              <a:t>1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8028166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D3839F6-88D9-4E4C-BB5F-0DD3D88F3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FAD395FC-742B-45CA-ACF5-ADEDA84F91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</p:spPr>
      </p:pic>
      <p:sp>
        <p:nvSpPr>
          <p:cNvPr id="6" name="矩形: 圓角 5">
            <a:extLst>
              <a:ext uri="{FF2B5EF4-FFF2-40B4-BE49-F238E27FC236}">
                <a16:creationId xmlns:a16="http://schemas.microsoft.com/office/drawing/2014/main" id="{6C3DC4B1-BBC7-4800-9B47-2CCB4394E6EF}"/>
              </a:ext>
            </a:extLst>
          </p:cNvPr>
          <p:cNvSpPr/>
          <p:nvPr/>
        </p:nvSpPr>
        <p:spPr>
          <a:xfrm>
            <a:off x="285750" y="247650"/>
            <a:ext cx="11591925" cy="6334125"/>
          </a:xfrm>
          <a:prstGeom prst="roundRect">
            <a:avLst>
              <a:gd name="adj" fmla="val 431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7" name="Picture 2" descr="ãå°ç£ãçåçæå°çµæ">
            <a:extLst>
              <a:ext uri="{FF2B5EF4-FFF2-40B4-BE49-F238E27FC236}">
                <a16:creationId xmlns:a16="http://schemas.microsoft.com/office/drawing/2014/main" id="{7A76BF4D-6DF4-4564-9E80-73F9D19A6F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6879" y="1042676"/>
            <a:ext cx="5401956" cy="4982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圓角矩形 4">
            <a:extLst>
              <a:ext uri="{FF2B5EF4-FFF2-40B4-BE49-F238E27FC236}">
                <a16:creationId xmlns:a16="http://schemas.microsoft.com/office/drawing/2014/main" id="{49EC93DA-9500-4675-A757-78345E84EBCE}"/>
              </a:ext>
            </a:extLst>
          </p:cNvPr>
          <p:cNvSpPr/>
          <p:nvPr/>
        </p:nvSpPr>
        <p:spPr>
          <a:xfrm>
            <a:off x="1837982" y="2244317"/>
            <a:ext cx="2166048" cy="911610"/>
          </a:xfrm>
          <a:prstGeom prst="roundRect">
            <a:avLst/>
          </a:prstGeom>
          <a:solidFill>
            <a:srgbClr val="607B7D"/>
          </a:solidFill>
          <a:ln w="12700" cap="flat" cmpd="sng" algn="ctr">
            <a:noFill/>
            <a:prstDash val="solid"/>
            <a:miter lim="800000"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Taiwan Population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23.4 M</a:t>
            </a:r>
            <a:endParaRPr kumimoji="0" lang="zh-TW" altLang="en-US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9" name="圓角矩形 7">
            <a:extLst>
              <a:ext uri="{FF2B5EF4-FFF2-40B4-BE49-F238E27FC236}">
                <a16:creationId xmlns:a16="http://schemas.microsoft.com/office/drawing/2014/main" id="{8C873FF0-3B5E-4A56-B8D9-1852DB7BA669}"/>
              </a:ext>
            </a:extLst>
          </p:cNvPr>
          <p:cNvSpPr/>
          <p:nvPr/>
        </p:nvSpPr>
        <p:spPr>
          <a:xfrm>
            <a:off x="1837982" y="4071856"/>
            <a:ext cx="2166048" cy="911610"/>
          </a:xfrm>
          <a:prstGeom prst="roundRect">
            <a:avLst/>
          </a:prstGeom>
          <a:solidFill>
            <a:srgbClr val="607B7D"/>
          </a:solidFill>
          <a:ln w="12700" cap="flat" cmpd="sng" algn="ctr">
            <a:noFill/>
            <a:prstDash val="solid"/>
            <a:miter lim="800000"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Australia Population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24.6 M</a:t>
            </a:r>
            <a:endParaRPr kumimoji="0" lang="zh-TW" altLang="en-US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10" name="圓角矩形 8">
            <a:extLst>
              <a:ext uri="{FF2B5EF4-FFF2-40B4-BE49-F238E27FC236}">
                <a16:creationId xmlns:a16="http://schemas.microsoft.com/office/drawing/2014/main" id="{7DD2EFEB-A105-4761-9865-BED9AA0EC9CB}"/>
              </a:ext>
            </a:extLst>
          </p:cNvPr>
          <p:cNvSpPr/>
          <p:nvPr/>
        </p:nvSpPr>
        <p:spPr>
          <a:xfrm>
            <a:off x="4665965" y="2230847"/>
            <a:ext cx="2166048" cy="911610"/>
          </a:xfrm>
          <a:prstGeom prst="roundRect">
            <a:avLst/>
          </a:prstGeom>
          <a:solidFill>
            <a:srgbClr val="4D9AA2"/>
          </a:solidFill>
          <a:ln w="12700" cap="flat" cmpd="sng" algn="ctr">
            <a:noFill/>
            <a:prstDash val="solid"/>
            <a:miter lim="800000"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Taiwan Land Area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36,191  </a:t>
            </a:r>
            <a:r>
              <a:rPr kumimoji="0" lang="en-US" altLang="zh-TW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Arial Unicode MS" panose="020B0604020202020204" pitchFamily="34" charset="-120"/>
                <a:cs typeface="Arial" panose="020B0604020202020204" pitchFamily="34" charset="0"/>
              </a:rPr>
              <a:t>KM</a:t>
            </a:r>
            <a:r>
              <a:rPr kumimoji="0" lang="en-US" altLang="zh-TW" sz="1800" b="1" i="0" u="none" strike="noStrike" kern="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Arial Unicode MS" panose="020B0604020202020204" pitchFamily="34" charset="-120"/>
                <a:cs typeface="Arial" panose="020B0604020202020204" pitchFamily="34" charset="0"/>
              </a:rPr>
              <a:t>2</a:t>
            </a:r>
            <a:endParaRPr kumimoji="0" lang="zh-TW" altLang="en-US" sz="1800" b="1" i="0" u="none" strike="noStrike" kern="0" cap="none" spc="0" normalizeH="0" baseline="3000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Arial Unicode MS" panose="020B0604020202020204" pitchFamily="34" charset="-120"/>
              <a:cs typeface="Arial" panose="020B0604020202020204" pitchFamily="34" charset="0"/>
            </a:endParaRPr>
          </a:p>
        </p:txBody>
      </p:sp>
      <p:sp>
        <p:nvSpPr>
          <p:cNvPr id="11" name="圓角矩形 9">
            <a:extLst>
              <a:ext uri="{FF2B5EF4-FFF2-40B4-BE49-F238E27FC236}">
                <a16:creationId xmlns:a16="http://schemas.microsoft.com/office/drawing/2014/main" id="{3FEC4716-221B-473B-9127-8FD069743EE4}"/>
              </a:ext>
            </a:extLst>
          </p:cNvPr>
          <p:cNvSpPr/>
          <p:nvPr/>
        </p:nvSpPr>
        <p:spPr>
          <a:xfrm>
            <a:off x="4665965" y="4071856"/>
            <a:ext cx="2166048" cy="911610"/>
          </a:xfrm>
          <a:prstGeom prst="roundRect">
            <a:avLst/>
          </a:prstGeom>
          <a:solidFill>
            <a:srgbClr val="4D9AA2"/>
          </a:solidFill>
          <a:ln w="12700" cap="flat" cmpd="sng" algn="ctr">
            <a:noFill/>
            <a:prstDash val="solid"/>
            <a:miter lim="800000"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Netherlands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33,893  </a:t>
            </a:r>
            <a:r>
              <a:rPr kumimoji="0" lang="en-US" altLang="zh-TW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Arial Unicode MS" panose="020B0604020202020204" pitchFamily="34" charset="-120"/>
                <a:cs typeface="Arial" panose="020B0604020202020204" pitchFamily="34" charset="0"/>
              </a:rPr>
              <a:t>KM</a:t>
            </a:r>
            <a:r>
              <a:rPr kumimoji="0" lang="en-US" altLang="zh-TW" sz="1800" b="1" i="0" u="none" strike="noStrike" kern="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Arial Unicode MS" panose="020B0604020202020204" pitchFamily="34" charset="-120"/>
                <a:cs typeface="Arial" panose="020B0604020202020204" pitchFamily="34" charset="0"/>
              </a:rPr>
              <a:t>2</a:t>
            </a:r>
            <a:endParaRPr kumimoji="0" lang="zh-TW" altLang="en-US" sz="1800" b="1" i="0" u="none" strike="noStrike" kern="0" cap="none" spc="0" normalizeH="0" baseline="3000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Arial Unicode MS" panose="020B0604020202020204" pitchFamily="34" charset="-120"/>
              <a:cs typeface="Arial" panose="020B0604020202020204" pitchFamily="34" charset="0"/>
            </a:endParaRPr>
          </a:p>
        </p:txBody>
      </p:sp>
      <p:sp>
        <p:nvSpPr>
          <p:cNvPr id="12" name="圓角矩形 10">
            <a:extLst>
              <a:ext uri="{FF2B5EF4-FFF2-40B4-BE49-F238E27FC236}">
                <a16:creationId xmlns:a16="http://schemas.microsoft.com/office/drawing/2014/main" id="{8BF1C208-891C-4A08-80A2-FF3BAB3B1E14}"/>
              </a:ext>
            </a:extLst>
          </p:cNvPr>
          <p:cNvSpPr/>
          <p:nvPr/>
        </p:nvSpPr>
        <p:spPr>
          <a:xfrm>
            <a:off x="4665965" y="5113719"/>
            <a:ext cx="2166048" cy="911610"/>
          </a:xfrm>
          <a:prstGeom prst="roundRect">
            <a:avLst/>
          </a:prstGeom>
          <a:solidFill>
            <a:srgbClr val="4D9AA2"/>
          </a:solidFill>
          <a:ln w="12700" cap="flat" cmpd="sng" algn="ctr">
            <a:noFill/>
            <a:prstDash val="solid"/>
            <a:miter lim="800000"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Belgium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30,528  </a:t>
            </a:r>
            <a:r>
              <a:rPr kumimoji="0" lang="en-US" altLang="zh-TW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Arial Unicode MS" panose="020B0604020202020204" pitchFamily="34" charset="-120"/>
                <a:cs typeface="Arial" panose="020B0604020202020204" pitchFamily="34" charset="0"/>
              </a:rPr>
              <a:t>KM</a:t>
            </a:r>
            <a:r>
              <a:rPr kumimoji="0" lang="en-US" altLang="zh-TW" sz="1800" b="1" i="0" u="none" strike="noStrike" kern="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Arial Unicode MS" panose="020B0604020202020204" pitchFamily="34" charset="-120"/>
                <a:cs typeface="Arial" panose="020B0604020202020204" pitchFamily="34" charset="0"/>
              </a:rPr>
              <a:t>2</a:t>
            </a:r>
            <a:endParaRPr kumimoji="0" lang="zh-TW" altLang="en-US" sz="1800" b="1" i="0" u="none" strike="noStrike" kern="0" cap="none" spc="0" normalizeH="0" baseline="3000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Arial Unicode MS" panose="020B0604020202020204" pitchFamily="34" charset="-120"/>
              <a:cs typeface="Arial" panose="020B0604020202020204" pitchFamily="34" charset="0"/>
            </a:endParaRPr>
          </a:p>
        </p:txBody>
      </p:sp>
      <p:pic>
        <p:nvPicPr>
          <p:cNvPr id="13" name="圖片 12">
            <a:extLst>
              <a:ext uri="{FF2B5EF4-FFF2-40B4-BE49-F238E27FC236}">
                <a16:creationId xmlns:a16="http://schemas.microsoft.com/office/drawing/2014/main" id="{31536426-4A1B-4DEB-AB8C-75B30E9C3A1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97125" y="5252684"/>
            <a:ext cx="880244" cy="660183"/>
          </a:xfrm>
          <a:prstGeom prst="rect">
            <a:avLst/>
          </a:prstGeom>
        </p:spPr>
      </p:pic>
      <p:pic>
        <p:nvPicPr>
          <p:cNvPr id="14" name="圖片 13">
            <a:extLst>
              <a:ext uri="{FF2B5EF4-FFF2-40B4-BE49-F238E27FC236}">
                <a16:creationId xmlns:a16="http://schemas.microsoft.com/office/drawing/2014/main" id="{604961EB-6EE5-4C45-90A1-05EA3B23CAE7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97125" y="4226813"/>
            <a:ext cx="874568" cy="655926"/>
          </a:xfrm>
          <a:prstGeom prst="rect">
            <a:avLst/>
          </a:prstGeom>
        </p:spPr>
      </p:pic>
      <p:pic>
        <p:nvPicPr>
          <p:cNvPr id="15" name="圖片 14">
            <a:extLst>
              <a:ext uri="{FF2B5EF4-FFF2-40B4-BE49-F238E27FC236}">
                <a16:creationId xmlns:a16="http://schemas.microsoft.com/office/drawing/2014/main" id="{E344E2A4-6CE2-40B1-90BF-601272B461C0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79958" y="4182240"/>
            <a:ext cx="700501" cy="700501"/>
          </a:xfrm>
          <a:prstGeom prst="rect">
            <a:avLst/>
          </a:prstGeom>
        </p:spPr>
      </p:pic>
      <p:sp>
        <p:nvSpPr>
          <p:cNvPr id="16" name="上-下雙向箭號 13">
            <a:extLst>
              <a:ext uri="{FF2B5EF4-FFF2-40B4-BE49-F238E27FC236}">
                <a16:creationId xmlns:a16="http://schemas.microsoft.com/office/drawing/2014/main" id="{42A11772-E981-46FF-B7D8-7109A488FD1D}"/>
              </a:ext>
            </a:extLst>
          </p:cNvPr>
          <p:cNvSpPr/>
          <p:nvPr/>
        </p:nvSpPr>
        <p:spPr>
          <a:xfrm>
            <a:off x="2569694" y="3155929"/>
            <a:ext cx="702627" cy="915929"/>
          </a:xfrm>
          <a:prstGeom prst="upDownArrow">
            <a:avLst/>
          </a:prstGeom>
          <a:solidFill>
            <a:srgbClr val="BFBDA6"/>
          </a:solidFill>
          <a:ln w="12700" cap="flat" cmpd="sng" algn="ctr">
            <a:noFill/>
            <a:prstDash val="solid"/>
            <a:miter lim="800000"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17" name="上-下雙向箭號 15">
            <a:extLst>
              <a:ext uri="{FF2B5EF4-FFF2-40B4-BE49-F238E27FC236}">
                <a16:creationId xmlns:a16="http://schemas.microsoft.com/office/drawing/2014/main" id="{5B31805F-D44F-49FD-9337-6922A74B7483}"/>
              </a:ext>
            </a:extLst>
          </p:cNvPr>
          <p:cNvSpPr/>
          <p:nvPr/>
        </p:nvSpPr>
        <p:spPr>
          <a:xfrm>
            <a:off x="5501750" y="3155929"/>
            <a:ext cx="702627" cy="915929"/>
          </a:xfrm>
          <a:prstGeom prst="upDownArrow">
            <a:avLst/>
          </a:prstGeom>
          <a:solidFill>
            <a:srgbClr val="BFBDA6"/>
          </a:solidFill>
          <a:ln w="12700" cap="flat" cmpd="sng" algn="ctr">
            <a:noFill/>
            <a:prstDash val="solid"/>
            <a:miter lim="800000"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8D8E2B96-8D62-43AC-A6E3-EFFF087810EC}"/>
              </a:ext>
            </a:extLst>
          </p:cNvPr>
          <p:cNvSpPr txBox="1"/>
          <p:nvPr/>
        </p:nvSpPr>
        <p:spPr>
          <a:xfrm>
            <a:off x="2207091" y="3395207"/>
            <a:ext cx="15856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zh-TW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Similar to</a:t>
            </a:r>
            <a:endParaRPr lang="zh-TW" alt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57F9210F-F7B5-44C3-A74A-948F81886C65}"/>
              </a:ext>
            </a:extLst>
          </p:cNvPr>
          <p:cNvSpPr txBox="1"/>
          <p:nvPr/>
        </p:nvSpPr>
        <p:spPr>
          <a:xfrm>
            <a:off x="5139147" y="3395207"/>
            <a:ext cx="15856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zh-TW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Similar to</a:t>
            </a:r>
            <a:endParaRPr lang="zh-TW" alt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圖片 19">
            <a:extLst>
              <a:ext uri="{FF2B5EF4-FFF2-40B4-BE49-F238E27FC236}">
                <a16:creationId xmlns:a16="http://schemas.microsoft.com/office/drawing/2014/main" id="{D4A94C44-E115-49A9-AD9A-5BFFFA597BD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8337" y="475746"/>
            <a:ext cx="7006289" cy="896597"/>
          </a:xfrm>
          <a:prstGeom prst="rect">
            <a:avLst/>
          </a:prstGeom>
          <a:effectLst>
            <a:reflection blurRad="6350" stA="50000" endA="300" endPos="38500" dist="50800" dir="5400000" sy="-100000" algn="bl" rotWithShape="0"/>
          </a:effectLst>
        </p:spPr>
      </p:pic>
      <p:sp>
        <p:nvSpPr>
          <p:cNvPr id="21" name="文字方塊 20">
            <a:extLst>
              <a:ext uri="{FF2B5EF4-FFF2-40B4-BE49-F238E27FC236}">
                <a16:creationId xmlns:a16="http://schemas.microsoft.com/office/drawing/2014/main" id="{3F3666CE-E992-4A33-AB0E-F5EBD3559EE3}"/>
              </a:ext>
            </a:extLst>
          </p:cNvPr>
          <p:cNvSpPr txBox="1"/>
          <p:nvPr/>
        </p:nvSpPr>
        <p:spPr>
          <a:xfrm>
            <a:off x="838200" y="614417"/>
            <a:ext cx="46430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/>
            <a:r>
              <a:rPr lang="en-US" altLang="zh-TW" sz="5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  <a:endParaRPr lang="zh-TW" altLang="en-US" sz="54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A5836324-ACBC-4065-AD21-BFFBA4F79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5E654-95FE-4036-95A3-460A0905C4E0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906960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75AB2FE-D062-4363-8CBF-5D80551022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10572" y="2713807"/>
            <a:ext cx="6600055" cy="3300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標題 1">
            <a:extLst>
              <a:ext uri="{FF2B5EF4-FFF2-40B4-BE49-F238E27FC236}">
                <a16:creationId xmlns:a16="http://schemas.microsoft.com/office/drawing/2014/main" id="{5DDBC6B0-6447-4E4A-81DE-3B660E38E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1356" y="469122"/>
            <a:ext cx="7886700" cy="566615"/>
          </a:xfrm>
        </p:spPr>
        <p:txBody>
          <a:bodyPr>
            <a:normAutofit fontScale="90000"/>
          </a:bodyPr>
          <a:lstStyle/>
          <a:p>
            <a:r>
              <a:rPr lang="en-US" altLang="zh-TW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Strong 	Economic Performance</a:t>
            </a:r>
            <a:endParaRPr lang="zh-TW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6A58FD77-349B-4A8B-971D-85FEC3563B1C}"/>
              </a:ext>
            </a:extLst>
          </p:cNvPr>
          <p:cNvSpPr/>
          <p:nvPr/>
        </p:nvSpPr>
        <p:spPr>
          <a:xfrm>
            <a:off x="6600056" y="3787757"/>
            <a:ext cx="3456384" cy="576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endParaRPr lang="zh-TW" altLang="en-US" sz="1600" dirty="0">
              <a:solidFill>
                <a:prstClr val="black"/>
              </a:solidFill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1FB5DBE2-3FEC-4733-A8CC-B4EDF66BBA4E}"/>
              </a:ext>
            </a:extLst>
          </p:cNvPr>
          <p:cNvSpPr/>
          <p:nvPr/>
        </p:nvSpPr>
        <p:spPr>
          <a:xfrm>
            <a:off x="6732488" y="4973099"/>
            <a:ext cx="3456384" cy="576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endParaRPr lang="zh-TW" altLang="en-US" sz="1600" b="1" dirty="0">
              <a:solidFill>
                <a:prstClr val="black"/>
              </a:solidFill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9E9B7199-6F58-4CE1-895D-FE7E663D91F0}"/>
              </a:ext>
            </a:extLst>
          </p:cNvPr>
          <p:cNvSpPr/>
          <p:nvPr/>
        </p:nvSpPr>
        <p:spPr>
          <a:xfrm>
            <a:off x="753568" y="2031477"/>
            <a:ext cx="4705945" cy="3746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altLang="zh-TW" sz="3600" b="1" dirty="0">
                <a:solidFill>
                  <a:prstClr val="black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22</a:t>
            </a:r>
            <a:r>
              <a:rPr lang="en-US" altLang="zh-TW" sz="3600" b="1" baseline="30000" dirty="0">
                <a:solidFill>
                  <a:prstClr val="black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nd </a:t>
            </a:r>
            <a:r>
              <a:rPr lang="en-US" altLang="zh-TW" sz="2000" spc="-50" dirty="0">
                <a:solidFill>
                  <a:prstClr val="black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largest economy in the world</a:t>
            </a:r>
            <a:r>
              <a:rPr lang="zh-TW" altLang="en-US" sz="2000" spc="-50" dirty="0">
                <a:solidFill>
                  <a:prstClr val="black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altLang="zh-TW" sz="2000" spc="-50" dirty="0">
                <a:solidFill>
                  <a:prstClr val="black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(2021)</a:t>
            </a: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endParaRPr lang="en-US" altLang="zh-TW" sz="2000" b="1" spc="-50" dirty="0">
              <a:solidFill>
                <a:prstClr val="black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altLang="zh-TW" sz="2000" dirty="0">
                <a:solidFill>
                  <a:prstClr val="black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Taiwan was </a:t>
            </a:r>
            <a:r>
              <a:rPr lang="en-US" altLang="zh-TW" sz="2000" dirty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the only Asian </a:t>
            </a:r>
            <a:r>
              <a:rPr lang="en-US" altLang="zh-TW" sz="2000" dirty="0">
                <a:solidFill>
                  <a:prstClr val="black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Tiger that reported </a:t>
            </a:r>
            <a:r>
              <a:rPr lang="zh-TW" altLang="en-US" sz="2000" dirty="0">
                <a:solidFill>
                  <a:prstClr val="black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altLang="zh-TW" sz="2000" dirty="0">
                <a:solidFill>
                  <a:srgbClr val="FF000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6.45%</a:t>
            </a:r>
            <a:r>
              <a:rPr lang="zh-TW" altLang="en-US" sz="2000" dirty="0">
                <a:solidFill>
                  <a:prstClr val="black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altLang="zh-TW" sz="2000" dirty="0">
                <a:solidFill>
                  <a:srgbClr val="FF000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GDP growth </a:t>
            </a:r>
            <a:r>
              <a:rPr lang="en-US" altLang="zh-TW" sz="2000" dirty="0">
                <a:solidFill>
                  <a:prstClr val="black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2021 in Asia Pacific region.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en-US" altLang="zh-TW" sz="2000" spc="-50" dirty="0">
              <a:solidFill>
                <a:prstClr val="black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altLang="zh-TW" sz="2000" spc="-50" dirty="0">
                <a:solidFill>
                  <a:prstClr val="black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Ranked </a:t>
            </a:r>
            <a:r>
              <a:rPr lang="en-US" altLang="zh-TW" sz="2000" spc="-50" dirty="0">
                <a:solidFill>
                  <a:srgbClr val="FF000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No. 8 </a:t>
            </a:r>
            <a:r>
              <a:rPr lang="en-US" altLang="zh-TW" sz="2000" spc="-50" dirty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by </a:t>
            </a:r>
            <a:r>
              <a:rPr lang="en-US" altLang="zh-TW" sz="200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IMD World Competitiveness Yearbook 2021, huge progress in domestic economy and international trade.</a:t>
            </a:r>
            <a:endParaRPr lang="en-US" altLang="zh-TW" sz="2000" spc="-50" dirty="0">
              <a:solidFill>
                <a:schemeClr val="tx1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11C57F22-6DE4-4C64-AA43-670F1848935C}"/>
              </a:ext>
            </a:extLst>
          </p:cNvPr>
          <p:cNvSpPr/>
          <p:nvPr/>
        </p:nvSpPr>
        <p:spPr>
          <a:xfrm>
            <a:off x="6333811" y="3616695"/>
            <a:ext cx="3744416" cy="576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endParaRPr lang="en-US" altLang="zh-TW" b="1" spc="-50" dirty="0">
              <a:solidFill>
                <a:prstClr val="black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24" name="文字方塊 23">
            <a:extLst>
              <a:ext uri="{FF2B5EF4-FFF2-40B4-BE49-F238E27FC236}">
                <a16:creationId xmlns:a16="http://schemas.microsoft.com/office/drawing/2014/main" id="{24FD3764-9DEA-4FE0-9705-7F71DF06036C}"/>
              </a:ext>
            </a:extLst>
          </p:cNvPr>
          <p:cNvSpPr txBox="1"/>
          <p:nvPr/>
        </p:nvSpPr>
        <p:spPr>
          <a:xfrm>
            <a:off x="6600056" y="2317772"/>
            <a:ext cx="41802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zh-TW" sz="1600" b="1" dirty="0">
                <a:solidFill>
                  <a:prstClr val="black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Taiwan GDP Annual Growth Rate (in %)</a:t>
            </a:r>
            <a:endParaRPr lang="zh-TW" altLang="en-US" sz="1600" b="1" dirty="0">
              <a:solidFill>
                <a:prstClr val="black"/>
              </a:solidFill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28" name="任意多边形 6">
            <a:extLst>
              <a:ext uri="{FF2B5EF4-FFF2-40B4-BE49-F238E27FC236}">
                <a16:creationId xmlns:a16="http://schemas.microsoft.com/office/drawing/2014/main" id="{1F00B02A-AAA8-4793-895B-B9CD741A417D}"/>
              </a:ext>
            </a:extLst>
          </p:cNvPr>
          <p:cNvSpPr/>
          <p:nvPr/>
        </p:nvSpPr>
        <p:spPr>
          <a:xfrm>
            <a:off x="751672" y="376496"/>
            <a:ext cx="659241" cy="659241"/>
          </a:xfrm>
          <a:custGeom>
            <a:avLst/>
            <a:gdLst>
              <a:gd name="connsiteX0" fmla="*/ 692680 w 1385360"/>
              <a:gd name="connsiteY0" fmla="*/ 0 h 1385360"/>
              <a:gd name="connsiteX1" fmla="*/ 1385360 w 1385360"/>
              <a:gd name="connsiteY1" fmla="*/ 692679 h 1385360"/>
              <a:gd name="connsiteX2" fmla="*/ 692680 w 1385360"/>
              <a:gd name="connsiteY2" fmla="*/ 1385360 h 1385360"/>
              <a:gd name="connsiteX3" fmla="*/ 0 w 1385360"/>
              <a:gd name="connsiteY3" fmla="*/ 692680 h 1385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5360" h="1385360">
                <a:moveTo>
                  <a:pt x="692680" y="0"/>
                </a:moveTo>
                <a:lnTo>
                  <a:pt x="1385360" y="692679"/>
                </a:lnTo>
                <a:lnTo>
                  <a:pt x="692680" y="1385360"/>
                </a:lnTo>
                <a:lnTo>
                  <a:pt x="0" y="692680"/>
                </a:lnTo>
                <a:close/>
              </a:path>
            </a:pathLst>
          </a:custGeom>
          <a:solidFill>
            <a:srgbClr val="067A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27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+mn-lt"/>
              </a:rPr>
              <a:t>1</a:t>
            </a:r>
            <a:endParaRPr lang="zh-CN" altLang="en-US" sz="27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  <a:sym typeface="+mn-lt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5420FEB0-155F-433F-B5FF-7D6A7A1AE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03216-0F10-4C0B-AC32-39B1683D3748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98963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31863C88-1652-4FAD-9FCC-7DECEA4128D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"/>
            <a:ext cx="12192000" cy="6892413"/>
          </a:xfrm>
          <a:prstGeom prst="rect">
            <a:avLst/>
          </a:prstGeom>
        </p:spPr>
      </p:pic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BC33A555-7233-4D04-B64A-D3321A8D289C}"/>
              </a:ext>
            </a:extLst>
          </p:cNvPr>
          <p:cNvSpPr txBox="1">
            <a:spLocks/>
          </p:cNvSpPr>
          <p:nvPr/>
        </p:nvSpPr>
        <p:spPr>
          <a:xfrm>
            <a:off x="5730824" y="4909385"/>
            <a:ext cx="4937176" cy="1363568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8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600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TAIWAN INDUSTRIES</a:t>
            </a:r>
          </a:p>
        </p:txBody>
      </p:sp>
      <p:sp>
        <p:nvSpPr>
          <p:cNvPr id="9" name="椭圆 6">
            <a:extLst>
              <a:ext uri="{FF2B5EF4-FFF2-40B4-BE49-F238E27FC236}">
                <a16:creationId xmlns:a16="http://schemas.microsoft.com/office/drawing/2014/main" id="{6FF68F06-A397-47C9-A89E-61D18C0A9561}"/>
              </a:ext>
            </a:extLst>
          </p:cNvPr>
          <p:cNvSpPr/>
          <p:nvPr/>
        </p:nvSpPr>
        <p:spPr>
          <a:xfrm>
            <a:off x="8843152" y="2443887"/>
            <a:ext cx="1824848" cy="1846039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8767" tIns="24383" rIns="48767" bIns="24383" rtlCol="0" anchor="ctr"/>
          <a:lstStyle/>
          <a:p>
            <a:pPr algn="ctr"/>
            <a:r>
              <a:rPr lang="en-US" altLang="zh-CN" sz="6000" b="1" dirty="0"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2</a:t>
            </a:r>
            <a:endParaRPr lang="zh-CN" altLang="en-US" sz="6000" b="1" dirty="0">
              <a:latin typeface="Arial" panose="020B0604020202020204" pitchFamily="34" charset="0"/>
              <a:ea typeface="微软雅黑" pitchFamily="34" charset="-122"/>
              <a:cs typeface="Arial" panose="020B0604020202020204" pitchFamily="34" charset="0"/>
            </a:endParaRPr>
          </a:p>
        </p:txBody>
      </p:sp>
      <p:pic>
        <p:nvPicPr>
          <p:cNvPr id="11" name="圖片版面配置區 10">
            <a:extLst>
              <a:ext uri="{FF2B5EF4-FFF2-40B4-BE49-F238E27FC236}">
                <a16:creationId xmlns:a16="http://schemas.microsoft.com/office/drawing/2014/main" id="{FD67F237-8860-4B4A-8289-794820A907B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879857" y="585047"/>
            <a:ext cx="3565128" cy="3446919"/>
          </a:xfrm>
        </p:spPr>
      </p:pic>
      <p:pic>
        <p:nvPicPr>
          <p:cNvPr id="16" name="圖片版面配置區 15">
            <a:extLst>
              <a:ext uri="{FF2B5EF4-FFF2-40B4-BE49-F238E27FC236}">
                <a16:creationId xmlns:a16="http://schemas.microsoft.com/office/drawing/2014/main" id="{D5B51841-8A98-4A12-B8E4-3814A008B3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381316" y="2523449"/>
            <a:ext cx="2127338" cy="2137732"/>
          </a:xfrm>
        </p:spPr>
      </p:pic>
      <p:pic>
        <p:nvPicPr>
          <p:cNvPr id="28" name="圖片版面配置區 27">
            <a:extLst>
              <a:ext uri="{FF2B5EF4-FFF2-40B4-BE49-F238E27FC236}">
                <a16:creationId xmlns:a16="http://schemas.microsoft.com/office/drawing/2014/main" id="{5A018FAF-8BB3-44E0-8C99-CBADB135C22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72054" y="3239115"/>
            <a:ext cx="3090439" cy="3219273"/>
          </a:xfrm>
        </p:spPr>
      </p:pic>
      <p:pic>
        <p:nvPicPr>
          <p:cNvPr id="26" name="圖片版面配置區 25">
            <a:extLst>
              <a:ext uri="{FF2B5EF4-FFF2-40B4-BE49-F238E27FC236}">
                <a16:creationId xmlns:a16="http://schemas.microsoft.com/office/drawing/2014/main" id="{0CF605F7-9026-43A7-A60E-FB26E446C98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73078" y="2448155"/>
            <a:ext cx="1957534" cy="2213026"/>
          </a:xfrm>
        </p:spPr>
      </p:pic>
    </p:spTree>
    <p:extLst>
      <p:ext uri="{BB962C8B-B14F-4D97-AF65-F5344CB8AC3E}">
        <p14:creationId xmlns:p14="http://schemas.microsoft.com/office/powerpoint/2010/main" val="724814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 Placeholder 10">
            <a:extLst>
              <a:ext uri="{FF2B5EF4-FFF2-40B4-BE49-F238E27FC236}">
                <a16:creationId xmlns:a16="http://schemas.microsoft.com/office/drawing/2014/main" id="{A5B655B5-012C-45AA-950E-4F5DE5B97ABC}"/>
              </a:ext>
            </a:extLst>
          </p:cNvPr>
          <p:cNvSpPr txBox="1">
            <a:spLocks/>
          </p:cNvSpPr>
          <p:nvPr/>
        </p:nvSpPr>
        <p:spPr>
          <a:xfrm rot="16200000">
            <a:off x="7252799" y="1757298"/>
            <a:ext cx="7435579" cy="1631847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altLang="ko-KR" sz="13334" b="1" dirty="0">
                <a:solidFill>
                  <a:srgbClr val="507C89">
                    <a:lumMod val="20000"/>
                    <a:lumOff val="80000"/>
                  </a:srgbClr>
                </a:solidFill>
                <a:latin typeface="Arial"/>
                <a:ea typeface="Arial Unicode MS"/>
                <a:cs typeface="Arial" pitchFamily="34" charset="0"/>
              </a:rPr>
              <a:t>INDEX</a:t>
            </a:r>
          </a:p>
        </p:txBody>
      </p:sp>
      <p:grpSp>
        <p:nvGrpSpPr>
          <p:cNvPr id="4" name="群組 3">
            <a:extLst>
              <a:ext uri="{FF2B5EF4-FFF2-40B4-BE49-F238E27FC236}">
                <a16:creationId xmlns:a16="http://schemas.microsoft.com/office/drawing/2014/main" id="{B9A0CB0E-BCEE-46FE-BCC3-46DCD5C1A296}"/>
              </a:ext>
            </a:extLst>
          </p:cNvPr>
          <p:cNvGrpSpPr/>
          <p:nvPr/>
        </p:nvGrpSpPr>
        <p:grpSpPr>
          <a:xfrm>
            <a:off x="2966257" y="1554703"/>
            <a:ext cx="7554124" cy="3441907"/>
            <a:chOff x="2502519" y="1674544"/>
            <a:chExt cx="7554124" cy="3441907"/>
          </a:xfrm>
        </p:grpSpPr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19EDA74C-22D6-4FCD-9656-9571EA4BBCD7}"/>
                </a:ext>
              </a:extLst>
            </p:cNvPr>
            <p:cNvSpPr/>
            <p:nvPr/>
          </p:nvSpPr>
          <p:spPr>
            <a:xfrm>
              <a:off x="2931111" y="1697169"/>
              <a:ext cx="1716144" cy="36933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/>
              <a:r>
                <a:rPr lang="en-US" altLang="zh-CN" sz="2400" b="1" dirty="0">
                  <a:solidFill>
                    <a:srgbClr val="FF0000"/>
                  </a:solidFill>
                  <a:latin typeface="Arial" panose="020B0604020202020204" pitchFamily="34" charset="0"/>
                  <a:ea typeface="微软雅黑" pitchFamily="34" charset="-122"/>
                  <a:cs typeface="Arial" panose="020B0604020202020204" pitchFamily="34" charset="0"/>
                  <a:hlinkClick r:id="rId3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ICT and IOT</a:t>
              </a:r>
              <a:endPara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F81B5514-CEB8-4B8D-9381-A0AD07C049A8}"/>
                </a:ext>
              </a:extLst>
            </p:cNvPr>
            <p:cNvSpPr/>
            <p:nvPr/>
          </p:nvSpPr>
          <p:spPr>
            <a:xfrm>
              <a:off x="2972352" y="4743702"/>
              <a:ext cx="1716144" cy="36933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/>
              <a:r>
                <a:rPr lang="en-US" altLang="zh-CN" sz="2400" b="1" dirty="0">
                  <a:solidFill>
                    <a:srgbClr val="FF0000"/>
                  </a:solidFill>
                  <a:latin typeface="Arial" panose="020B0604020202020204" pitchFamily="34" charset="0"/>
                  <a:ea typeface="微软雅黑" pitchFamily="34" charset="-122"/>
                  <a:cs typeface="Arial" panose="020B0604020202020204" pitchFamily="34" charset="0"/>
                  <a:hlinkClick r:id="" action="ppaction://noaction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Textiles</a:t>
              </a:r>
              <a:endPara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53D305CA-4153-495C-99B8-28715538F7A8}"/>
                </a:ext>
              </a:extLst>
            </p:cNvPr>
            <p:cNvSpPr/>
            <p:nvPr/>
          </p:nvSpPr>
          <p:spPr>
            <a:xfrm>
              <a:off x="2972352" y="3934471"/>
              <a:ext cx="1716144" cy="36933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/>
              <a:r>
                <a:rPr lang="en-US" altLang="zh-CN" sz="2400" b="1" dirty="0">
                  <a:solidFill>
                    <a:srgbClr val="FF0000"/>
                  </a:solidFill>
                  <a:latin typeface="Arial" panose="020B0604020202020204" pitchFamily="34" charset="0"/>
                  <a:ea typeface="微软雅黑" pitchFamily="34" charset="-122"/>
                  <a:cs typeface="Arial" panose="020B0604020202020204" pitchFamily="34" charset="0"/>
                  <a:hlinkClick r:id="rId4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Bicycle</a:t>
              </a:r>
              <a:endPara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2F199A67-FB1A-4355-A337-7B3CC0B6E3E9}"/>
                </a:ext>
              </a:extLst>
            </p:cNvPr>
            <p:cNvSpPr/>
            <p:nvPr/>
          </p:nvSpPr>
          <p:spPr>
            <a:xfrm>
              <a:off x="2926300" y="3152260"/>
              <a:ext cx="2717247" cy="36933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/>
              <a:r>
                <a:rPr lang="en-US" altLang="zh-CN" sz="2400" b="1" dirty="0">
                  <a:solidFill>
                    <a:srgbClr val="FF0000"/>
                  </a:solidFill>
                  <a:latin typeface="Arial" panose="020B0604020202020204" pitchFamily="34" charset="0"/>
                  <a:ea typeface="微软雅黑" pitchFamily="34" charset="-122"/>
                  <a:cs typeface="Arial" panose="020B0604020202020204" pitchFamily="34" charset="0"/>
                  <a:hlinkClick r:id="" action="ppaction://noaction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Automobile(EV</a:t>
              </a:r>
              <a:r>
                <a:rPr lang="en-US" altLang="zh-CN" sz="2400" b="1" dirty="0">
                  <a:solidFill>
                    <a:srgbClr val="FF0000"/>
                  </a:solidFill>
                  <a:latin typeface="Arial" panose="020B0604020202020204" pitchFamily="34" charset="0"/>
                  <a:ea typeface="微软雅黑" pitchFamily="34" charset="-122"/>
                  <a:cs typeface="Arial" panose="020B0604020202020204" pitchFamily="34" charset="0"/>
                </a:rPr>
                <a:t>)</a:t>
              </a:r>
              <a:endParaRPr lang="en-US" altLang="zh-CN" sz="2400" b="1" dirty="0"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8DAAAE91-8730-4F29-8CC6-D9E32FD989AC}"/>
                </a:ext>
              </a:extLst>
            </p:cNvPr>
            <p:cNvSpPr/>
            <p:nvPr/>
          </p:nvSpPr>
          <p:spPr>
            <a:xfrm>
              <a:off x="2926300" y="2413164"/>
              <a:ext cx="2317915" cy="36933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/>
              <a:r>
                <a:rPr lang="en-US" altLang="zh-CN" sz="2400" b="1" dirty="0">
                  <a:solidFill>
                    <a:srgbClr val="FF0000"/>
                  </a:solidFill>
                  <a:latin typeface="Arial" panose="020B0604020202020204" pitchFamily="34" charset="0"/>
                  <a:ea typeface="微软雅黑" pitchFamily="34" charset="-122"/>
                  <a:cs typeface="Arial" panose="020B0604020202020204" pitchFamily="34" charset="0"/>
                  <a:hlinkClick r:id="rId5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Machinery</a:t>
              </a:r>
              <a:endPara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E8E3D629-81C4-4F17-85EA-671B3DB70E67}"/>
                </a:ext>
              </a:extLst>
            </p:cNvPr>
            <p:cNvSpPr/>
            <p:nvPr/>
          </p:nvSpPr>
          <p:spPr>
            <a:xfrm>
              <a:off x="6205741" y="2289059"/>
              <a:ext cx="1716144" cy="36933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/>
              <a:r>
                <a:rPr lang="en-US" altLang="zh-CN" sz="2400" b="1">
                  <a:latin typeface="Arial" panose="020B0604020202020204" pitchFamily="34" charset="0"/>
                  <a:ea typeface="微软雅黑" pitchFamily="34" charset="-122"/>
                  <a:cs typeface="Arial" panose="020B0604020202020204" pitchFamily="34" charset="0"/>
                  <a:hlinkClick r:id="" action="ppaction://noaction"/>
                </a:rPr>
                <a:t>Fasteners</a:t>
              </a:r>
              <a:endParaRPr lang="en-US" altLang="zh-CN" sz="2400" b="1"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0802A7A6-3343-4785-B443-0452419F9DB9}"/>
                </a:ext>
              </a:extLst>
            </p:cNvPr>
            <p:cNvSpPr/>
            <p:nvPr/>
          </p:nvSpPr>
          <p:spPr>
            <a:xfrm>
              <a:off x="6205742" y="2903574"/>
              <a:ext cx="3092585" cy="36933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/>
              <a:r>
                <a:rPr lang="en-US" altLang="zh-CN" sz="2400" b="1">
                  <a:latin typeface="Arial" panose="020B0604020202020204" pitchFamily="34" charset="0"/>
                  <a:ea typeface="微软雅黑" pitchFamily="34" charset="-122"/>
                  <a:cs typeface="Arial" panose="020B0604020202020204" pitchFamily="34" charset="0"/>
                  <a:hlinkClick r:id="" action="ppaction://noaction"/>
                </a:rPr>
                <a:t>Bubble Tea</a:t>
              </a:r>
              <a:endParaRPr lang="en-US" altLang="zh-CN" sz="2400" b="1"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B1C5DE5F-1051-4E48-9407-1F2B5189637F}"/>
                </a:ext>
              </a:extLst>
            </p:cNvPr>
            <p:cNvSpPr/>
            <p:nvPr/>
          </p:nvSpPr>
          <p:spPr>
            <a:xfrm>
              <a:off x="6205741" y="4747119"/>
              <a:ext cx="2317914" cy="36933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/>
              <a:r>
                <a:rPr lang="en-US" altLang="zh-CN" sz="2400" b="1">
                  <a:latin typeface="Arial" panose="020B0604020202020204" pitchFamily="34" charset="0"/>
                  <a:ea typeface="微软雅黑" pitchFamily="34" charset="-122"/>
                  <a:cs typeface="Arial" panose="020B0604020202020204" pitchFamily="34" charset="0"/>
                  <a:hlinkClick r:id="" action="ppaction://noaction"/>
                </a:rPr>
                <a:t>Franchising</a:t>
              </a:r>
              <a:endParaRPr lang="en-US" altLang="zh-CN" sz="2400" b="1"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F92EED33-1B78-4BA9-9576-10732CC709CE}"/>
                </a:ext>
              </a:extLst>
            </p:cNvPr>
            <p:cNvSpPr/>
            <p:nvPr/>
          </p:nvSpPr>
          <p:spPr>
            <a:xfrm>
              <a:off x="6191041" y="4132604"/>
              <a:ext cx="3865602" cy="36933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/>
              <a:r>
                <a:rPr lang="en-US" altLang="zh-CN" sz="2400" b="1" u="sng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itchFamily="34" charset="-122"/>
                  <a:cs typeface="Arial" panose="020B0604020202020204" pitchFamily="34" charset="0"/>
                  <a:hlinkClick r:id="" action="ppaction://noaction"/>
                </a:rPr>
                <a:t>Metaverse Ecosystem</a:t>
              </a:r>
              <a:endParaRPr lang="en-US" altLang="zh-CN" sz="2400" b="1" u="sng" dirty="0">
                <a:solidFill>
                  <a:schemeClr val="accent1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5D731331-3697-412C-A301-70C70BBC22F9}"/>
                </a:ext>
              </a:extLst>
            </p:cNvPr>
            <p:cNvSpPr/>
            <p:nvPr/>
          </p:nvSpPr>
          <p:spPr>
            <a:xfrm>
              <a:off x="6205742" y="3518089"/>
              <a:ext cx="2317915" cy="36933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/>
              <a:r>
                <a:rPr lang="en-US" altLang="zh-CN" sz="2400" b="1">
                  <a:latin typeface="Arial" panose="020B0604020202020204" pitchFamily="34" charset="0"/>
                  <a:ea typeface="微软雅黑" pitchFamily="34" charset="-122"/>
                  <a:cs typeface="Arial" panose="020B0604020202020204" pitchFamily="34" charset="0"/>
                  <a:hlinkClick r:id="" action="ppaction://noaction"/>
                </a:rPr>
                <a:t>Halal</a:t>
              </a:r>
              <a:endParaRPr lang="en-US" altLang="zh-CN" sz="2400" b="1"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54D9E64E-9AF2-43CA-9310-3B013061E9F7}"/>
                </a:ext>
              </a:extLst>
            </p:cNvPr>
            <p:cNvSpPr/>
            <p:nvPr/>
          </p:nvSpPr>
          <p:spPr>
            <a:xfrm>
              <a:off x="6205741" y="1674544"/>
              <a:ext cx="2638596" cy="36933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/>
              <a:r>
                <a:rPr lang="en-US" altLang="zh-CN" sz="2400" b="1">
                  <a:latin typeface="Arial" panose="020B0604020202020204" pitchFamily="34" charset="0"/>
                  <a:ea typeface="微软雅黑" pitchFamily="34" charset="-122"/>
                  <a:cs typeface="Arial" panose="020B0604020202020204" pitchFamily="34" charset="0"/>
                  <a:hlinkClick r:id="" action="ppaction://noaction"/>
                </a:rPr>
                <a:t>Hand Tools</a:t>
              </a:r>
              <a:endParaRPr lang="en-US" altLang="zh-CN" sz="2400" b="1"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8" name="任意多边形 5">
              <a:extLst>
                <a:ext uri="{FF2B5EF4-FFF2-40B4-BE49-F238E27FC236}">
                  <a16:creationId xmlns:a16="http://schemas.microsoft.com/office/drawing/2014/main" id="{70E76A8F-16AF-43A6-BD7C-8A3B8BF26FF1}"/>
                </a:ext>
              </a:extLst>
            </p:cNvPr>
            <p:cNvSpPr/>
            <p:nvPr/>
          </p:nvSpPr>
          <p:spPr>
            <a:xfrm>
              <a:off x="2505548" y="2509834"/>
              <a:ext cx="297455" cy="297114"/>
            </a:xfrm>
            <a:custGeom>
              <a:avLst/>
              <a:gdLst>
                <a:gd name="connsiteX0" fmla="*/ 692680 w 1385360"/>
                <a:gd name="connsiteY0" fmla="*/ 0 h 1385360"/>
                <a:gd name="connsiteX1" fmla="*/ 1385360 w 1385360"/>
                <a:gd name="connsiteY1" fmla="*/ 692679 h 1385360"/>
                <a:gd name="connsiteX2" fmla="*/ 692680 w 1385360"/>
                <a:gd name="connsiteY2" fmla="*/ 1385360 h 1385360"/>
                <a:gd name="connsiteX3" fmla="*/ 0 w 1385360"/>
                <a:gd name="connsiteY3" fmla="*/ 692680 h 1385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5360" h="1385360">
                  <a:moveTo>
                    <a:pt x="692680" y="0"/>
                  </a:moveTo>
                  <a:lnTo>
                    <a:pt x="1385360" y="692679"/>
                  </a:lnTo>
                  <a:lnTo>
                    <a:pt x="692680" y="1385360"/>
                  </a:lnTo>
                  <a:lnTo>
                    <a:pt x="0" y="692680"/>
                  </a:lnTo>
                  <a:close/>
                </a:path>
              </a:pathLst>
            </a:custGeom>
            <a:solidFill>
              <a:srgbClr val="0CA0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700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+mn-lt"/>
              </a:endParaRPr>
            </a:p>
          </p:txBody>
        </p:sp>
        <p:sp>
          <p:nvSpPr>
            <p:cNvPr id="19" name="任意多边形 5">
              <a:extLst>
                <a:ext uri="{FF2B5EF4-FFF2-40B4-BE49-F238E27FC236}">
                  <a16:creationId xmlns:a16="http://schemas.microsoft.com/office/drawing/2014/main" id="{45A64420-3FB3-415A-AEFB-6AE34822CF1D}"/>
                </a:ext>
              </a:extLst>
            </p:cNvPr>
            <p:cNvSpPr/>
            <p:nvPr/>
          </p:nvSpPr>
          <p:spPr>
            <a:xfrm>
              <a:off x="2552520" y="3220975"/>
              <a:ext cx="297455" cy="297114"/>
            </a:xfrm>
            <a:custGeom>
              <a:avLst/>
              <a:gdLst>
                <a:gd name="connsiteX0" fmla="*/ 692680 w 1385360"/>
                <a:gd name="connsiteY0" fmla="*/ 0 h 1385360"/>
                <a:gd name="connsiteX1" fmla="*/ 1385360 w 1385360"/>
                <a:gd name="connsiteY1" fmla="*/ 692679 h 1385360"/>
                <a:gd name="connsiteX2" fmla="*/ 692680 w 1385360"/>
                <a:gd name="connsiteY2" fmla="*/ 1385360 h 1385360"/>
                <a:gd name="connsiteX3" fmla="*/ 0 w 1385360"/>
                <a:gd name="connsiteY3" fmla="*/ 692680 h 1385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5360" h="1385360">
                  <a:moveTo>
                    <a:pt x="692680" y="0"/>
                  </a:moveTo>
                  <a:lnTo>
                    <a:pt x="1385360" y="692679"/>
                  </a:lnTo>
                  <a:lnTo>
                    <a:pt x="692680" y="1385360"/>
                  </a:lnTo>
                  <a:lnTo>
                    <a:pt x="0" y="692680"/>
                  </a:lnTo>
                  <a:close/>
                </a:path>
              </a:pathLst>
            </a:custGeom>
            <a:solidFill>
              <a:srgbClr val="0CA0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700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+mn-lt"/>
              </a:endParaRPr>
            </a:p>
          </p:txBody>
        </p:sp>
        <p:sp>
          <p:nvSpPr>
            <p:cNvPr id="47" name="任意多边形 5">
              <a:extLst>
                <a:ext uri="{FF2B5EF4-FFF2-40B4-BE49-F238E27FC236}">
                  <a16:creationId xmlns:a16="http://schemas.microsoft.com/office/drawing/2014/main" id="{3CD076C1-F646-40FC-8316-AA260C8B3BE9}"/>
                </a:ext>
              </a:extLst>
            </p:cNvPr>
            <p:cNvSpPr/>
            <p:nvPr/>
          </p:nvSpPr>
          <p:spPr>
            <a:xfrm>
              <a:off x="2552519" y="4028456"/>
              <a:ext cx="297455" cy="297114"/>
            </a:xfrm>
            <a:custGeom>
              <a:avLst/>
              <a:gdLst>
                <a:gd name="connsiteX0" fmla="*/ 692680 w 1385360"/>
                <a:gd name="connsiteY0" fmla="*/ 0 h 1385360"/>
                <a:gd name="connsiteX1" fmla="*/ 1385360 w 1385360"/>
                <a:gd name="connsiteY1" fmla="*/ 692679 h 1385360"/>
                <a:gd name="connsiteX2" fmla="*/ 692680 w 1385360"/>
                <a:gd name="connsiteY2" fmla="*/ 1385360 h 1385360"/>
                <a:gd name="connsiteX3" fmla="*/ 0 w 1385360"/>
                <a:gd name="connsiteY3" fmla="*/ 692680 h 1385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5360" h="1385360">
                  <a:moveTo>
                    <a:pt x="692680" y="0"/>
                  </a:moveTo>
                  <a:lnTo>
                    <a:pt x="1385360" y="692679"/>
                  </a:lnTo>
                  <a:lnTo>
                    <a:pt x="692680" y="1385360"/>
                  </a:lnTo>
                  <a:lnTo>
                    <a:pt x="0" y="692680"/>
                  </a:lnTo>
                  <a:close/>
                </a:path>
              </a:pathLst>
            </a:custGeom>
            <a:solidFill>
              <a:srgbClr val="0CA0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700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+mn-lt"/>
              </a:endParaRPr>
            </a:p>
          </p:txBody>
        </p:sp>
        <p:sp>
          <p:nvSpPr>
            <p:cNvPr id="49" name="任意多边形 5">
              <a:extLst>
                <a:ext uri="{FF2B5EF4-FFF2-40B4-BE49-F238E27FC236}">
                  <a16:creationId xmlns:a16="http://schemas.microsoft.com/office/drawing/2014/main" id="{ABA2A51B-B4F0-4D40-A7DC-6B9B6ED17766}"/>
                </a:ext>
              </a:extLst>
            </p:cNvPr>
            <p:cNvSpPr/>
            <p:nvPr/>
          </p:nvSpPr>
          <p:spPr>
            <a:xfrm>
              <a:off x="2542620" y="4816837"/>
              <a:ext cx="297455" cy="297114"/>
            </a:xfrm>
            <a:custGeom>
              <a:avLst/>
              <a:gdLst>
                <a:gd name="connsiteX0" fmla="*/ 692680 w 1385360"/>
                <a:gd name="connsiteY0" fmla="*/ 0 h 1385360"/>
                <a:gd name="connsiteX1" fmla="*/ 1385360 w 1385360"/>
                <a:gd name="connsiteY1" fmla="*/ 692679 h 1385360"/>
                <a:gd name="connsiteX2" fmla="*/ 692680 w 1385360"/>
                <a:gd name="connsiteY2" fmla="*/ 1385360 h 1385360"/>
                <a:gd name="connsiteX3" fmla="*/ 0 w 1385360"/>
                <a:gd name="connsiteY3" fmla="*/ 692680 h 1385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5360" h="1385360">
                  <a:moveTo>
                    <a:pt x="692680" y="0"/>
                  </a:moveTo>
                  <a:lnTo>
                    <a:pt x="1385360" y="692679"/>
                  </a:lnTo>
                  <a:lnTo>
                    <a:pt x="692680" y="1385360"/>
                  </a:lnTo>
                  <a:lnTo>
                    <a:pt x="0" y="692680"/>
                  </a:lnTo>
                  <a:close/>
                </a:path>
              </a:pathLst>
            </a:custGeom>
            <a:solidFill>
              <a:srgbClr val="0CA0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700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+mn-lt"/>
              </a:endParaRPr>
            </a:p>
          </p:txBody>
        </p:sp>
        <p:sp>
          <p:nvSpPr>
            <p:cNvPr id="51" name="任意多边形 5">
              <a:extLst>
                <a:ext uri="{FF2B5EF4-FFF2-40B4-BE49-F238E27FC236}">
                  <a16:creationId xmlns:a16="http://schemas.microsoft.com/office/drawing/2014/main" id="{D3B729AA-D01D-4DB7-B1E7-8F1AF95B19F6}"/>
                </a:ext>
              </a:extLst>
            </p:cNvPr>
            <p:cNvSpPr/>
            <p:nvPr/>
          </p:nvSpPr>
          <p:spPr>
            <a:xfrm>
              <a:off x="2502519" y="1819000"/>
              <a:ext cx="297455" cy="297114"/>
            </a:xfrm>
            <a:custGeom>
              <a:avLst/>
              <a:gdLst>
                <a:gd name="connsiteX0" fmla="*/ 692680 w 1385360"/>
                <a:gd name="connsiteY0" fmla="*/ 0 h 1385360"/>
                <a:gd name="connsiteX1" fmla="*/ 1385360 w 1385360"/>
                <a:gd name="connsiteY1" fmla="*/ 692679 h 1385360"/>
                <a:gd name="connsiteX2" fmla="*/ 692680 w 1385360"/>
                <a:gd name="connsiteY2" fmla="*/ 1385360 h 1385360"/>
                <a:gd name="connsiteX3" fmla="*/ 0 w 1385360"/>
                <a:gd name="connsiteY3" fmla="*/ 692680 h 1385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5360" h="1385360">
                  <a:moveTo>
                    <a:pt x="692680" y="0"/>
                  </a:moveTo>
                  <a:lnTo>
                    <a:pt x="1385360" y="692679"/>
                  </a:lnTo>
                  <a:lnTo>
                    <a:pt x="692680" y="1385360"/>
                  </a:lnTo>
                  <a:lnTo>
                    <a:pt x="0" y="692680"/>
                  </a:lnTo>
                  <a:close/>
                </a:path>
              </a:pathLst>
            </a:custGeom>
            <a:solidFill>
              <a:srgbClr val="0CA0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700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+mn-lt"/>
              </a:endParaRPr>
            </a:p>
          </p:txBody>
        </p:sp>
        <p:sp>
          <p:nvSpPr>
            <p:cNvPr id="55" name="任意多边形 5">
              <a:extLst>
                <a:ext uri="{FF2B5EF4-FFF2-40B4-BE49-F238E27FC236}">
                  <a16:creationId xmlns:a16="http://schemas.microsoft.com/office/drawing/2014/main" id="{9EEF9BD3-D777-4006-9596-E224C6DBF594}"/>
                </a:ext>
              </a:extLst>
            </p:cNvPr>
            <p:cNvSpPr/>
            <p:nvPr/>
          </p:nvSpPr>
          <p:spPr>
            <a:xfrm>
              <a:off x="5755292" y="1760430"/>
              <a:ext cx="297455" cy="297114"/>
            </a:xfrm>
            <a:custGeom>
              <a:avLst/>
              <a:gdLst>
                <a:gd name="connsiteX0" fmla="*/ 692680 w 1385360"/>
                <a:gd name="connsiteY0" fmla="*/ 0 h 1385360"/>
                <a:gd name="connsiteX1" fmla="*/ 1385360 w 1385360"/>
                <a:gd name="connsiteY1" fmla="*/ 692679 h 1385360"/>
                <a:gd name="connsiteX2" fmla="*/ 692680 w 1385360"/>
                <a:gd name="connsiteY2" fmla="*/ 1385360 h 1385360"/>
                <a:gd name="connsiteX3" fmla="*/ 0 w 1385360"/>
                <a:gd name="connsiteY3" fmla="*/ 692680 h 1385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5360" h="1385360">
                  <a:moveTo>
                    <a:pt x="692680" y="0"/>
                  </a:moveTo>
                  <a:lnTo>
                    <a:pt x="1385360" y="692679"/>
                  </a:lnTo>
                  <a:lnTo>
                    <a:pt x="692680" y="1385360"/>
                  </a:lnTo>
                  <a:lnTo>
                    <a:pt x="0" y="69268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700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+mn-lt"/>
              </a:endParaRPr>
            </a:p>
          </p:txBody>
        </p:sp>
        <p:sp>
          <p:nvSpPr>
            <p:cNvPr id="57" name="任意多边形 5">
              <a:extLst>
                <a:ext uri="{FF2B5EF4-FFF2-40B4-BE49-F238E27FC236}">
                  <a16:creationId xmlns:a16="http://schemas.microsoft.com/office/drawing/2014/main" id="{A59FD337-44C0-4BAB-8817-11B1A870ED41}"/>
                </a:ext>
              </a:extLst>
            </p:cNvPr>
            <p:cNvSpPr/>
            <p:nvPr/>
          </p:nvSpPr>
          <p:spPr>
            <a:xfrm>
              <a:off x="5769834" y="2371528"/>
              <a:ext cx="297455" cy="297114"/>
            </a:xfrm>
            <a:custGeom>
              <a:avLst/>
              <a:gdLst>
                <a:gd name="connsiteX0" fmla="*/ 692680 w 1385360"/>
                <a:gd name="connsiteY0" fmla="*/ 0 h 1385360"/>
                <a:gd name="connsiteX1" fmla="*/ 1385360 w 1385360"/>
                <a:gd name="connsiteY1" fmla="*/ 692679 h 1385360"/>
                <a:gd name="connsiteX2" fmla="*/ 692680 w 1385360"/>
                <a:gd name="connsiteY2" fmla="*/ 1385360 h 1385360"/>
                <a:gd name="connsiteX3" fmla="*/ 0 w 1385360"/>
                <a:gd name="connsiteY3" fmla="*/ 692680 h 1385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5360" h="1385360">
                  <a:moveTo>
                    <a:pt x="692680" y="0"/>
                  </a:moveTo>
                  <a:lnTo>
                    <a:pt x="1385360" y="692679"/>
                  </a:lnTo>
                  <a:lnTo>
                    <a:pt x="692680" y="1385360"/>
                  </a:lnTo>
                  <a:lnTo>
                    <a:pt x="0" y="69268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700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+mn-lt"/>
              </a:endParaRPr>
            </a:p>
          </p:txBody>
        </p:sp>
        <p:sp>
          <p:nvSpPr>
            <p:cNvPr id="59" name="任意多边形 5">
              <a:extLst>
                <a:ext uri="{FF2B5EF4-FFF2-40B4-BE49-F238E27FC236}">
                  <a16:creationId xmlns:a16="http://schemas.microsoft.com/office/drawing/2014/main" id="{B398A95C-F4AE-4ADF-B459-840BF52226E1}"/>
                </a:ext>
              </a:extLst>
            </p:cNvPr>
            <p:cNvSpPr/>
            <p:nvPr/>
          </p:nvSpPr>
          <p:spPr>
            <a:xfrm>
              <a:off x="5795393" y="2982626"/>
              <a:ext cx="297455" cy="297114"/>
            </a:xfrm>
            <a:custGeom>
              <a:avLst/>
              <a:gdLst>
                <a:gd name="connsiteX0" fmla="*/ 692680 w 1385360"/>
                <a:gd name="connsiteY0" fmla="*/ 0 h 1385360"/>
                <a:gd name="connsiteX1" fmla="*/ 1385360 w 1385360"/>
                <a:gd name="connsiteY1" fmla="*/ 692679 h 1385360"/>
                <a:gd name="connsiteX2" fmla="*/ 692680 w 1385360"/>
                <a:gd name="connsiteY2" fmla="*/ 1385360 h 1385360"/>
                <a:gd name="connsiteX3" fmla="*/ 0 w 1385360"/>
                <a:gd name="connsiteY3" fmla="*/ 692680 h 1385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5360" h="1385360">
                  <a:moveTo>
                    <a:pt x="692680" y="0"/>
                  </a:moveTo>
                  <a:lnTo>
                    <a:pt x="1385360" y="692679"/>
                  </a:lnTo>
                  <a:lnTo>
                    <a:pt x="692680" y="1385360"/>
                  </a:lnTo>
                  <a:lnTo>
                    <a:pt x="0" y="69268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700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+mn-lt"/>
              </a:endParaRPr>
            </a:p>
          </p:txBody>
        </p:sp>
        <p:sp>
          <p:nvSpPr>
            <p:cNvPr id="61" name="任意多边形 5">
              <a:extLst>
                <a:ext uri="{FF2B5EF4-FFF2-40B4-BE49-F238E27FC236}">
                  <a16:creationId xmlns:a16="http://schemas.microsoft.com/office/drawing/2014/main" id="{D7841001-F1A8-46CE-B5F7-66F91E7F4EF1}"/>
                </a:ext>
              </a:extLst>
            </p:cNvPr>
            <p:cNvSpPr/>
            <p:nvPr/>
          </p:nvSpPr>
          <p:spPr>
            <a:xfrm>
              <a:off x="5806410" y="3593724"/>
              <a:ext cx="297455" cy="297114"/>
            </a:xfrm>
            <a:custGeom>
              <a:avLst/>
              <a:gdLst>
                <a:gd name="connsiteX0" fmla="*/ 692680 w 1385360"/>
                <a:gd name="connsiteY0" fmla="*/ 0 h 1385360"/>
                <a:gd name="connsiteX1" fmla="*/ 1385360 w 1385360"/>
                <a:gd name="connsiteY1" fmla="*/ 692679 h 1385360"/>
                <a:gd name="connsiteX2" fmla="*/ 692680 w 1385360"/>
                <a:gd name="connsiteY2" fmla="*/ 1385360 h 1385360"/>
                <a:gd name="connsiteX3" fmla="*/ 0 w 1385360"/>
                <a:gd name="connsiteY3" fmla="*/ 692680 h 1385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5360" h="1385360">
                  <a:moveTo>
                    <a:pt x="692680" y="0"/>
                  </a:moveTo>
                  <a:lnTo>
                    <a:pt x="1385360" y="692679"/>
                  </a:lnTo>
                  <a:lnTo>
                    <a:pt x="692680" y="1385360"/>
                  </a:lnTo>
                  <a:lnTo>
                    <a:pt x="0" y="69268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700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+mn-lt"/>
              </a:endParaRPr>
            </a:p>
          </p:txBody>
        </p:sp>
        <p:sp>
          <p:nvSpPr>
            <p:cNvPr id="63" name="任意多边形 5">
              <a:extLst>
                <a:ext uri="{FF2B5EF4-FFF2-40B4-BE49-F238E27FC236}">
                  <a16:creationId xmlns:a16="http://schemas.microsoft.com/office/drawing/2014/main" id="{461D3D80-9D4F-486A-8145-A10E321BE799}"/>
                </a:ext>
              </a:extLst>
            </p:cNvPr>
            <p:cNvSpPr/>
            <p:nvPr/>
          </p:nvSpPr>
          <p:spPr>
            <a:xfrm>
              <a:off x="5806410" y="4204822"/>
              <a:ext cx="297455" cy="297114"/>
            </a:xfrm>
            <a:custGeom>
              <a:avLst/>
              <a:gdLst>
                <a:gd name="connsiteX0" fmla="*/ 692680 w 1385360"/>
                <a:gd name="connsiteY0" fmla="*/ 0 h 1385360"/>
                <a:gd name="connsiteX1" fmla="*/ 1385360 w 1385360"/>
                <a:gd name="connsiteY1" fmla="*/ 692679 h 1385360"/>
                <a:gd name="connsiteX2" fmla="*/ 692680 w 1385360"/>
                <a:gd name="connsiteY2" fmla="*/ 1385360 h 1385360"/>
                <a:gd name="connsiteX3" fmla="*/ 0 w 1385360"/>
                <a:gd name="connsiteY3" fmla="*/ 692680 h 1385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5360" h="1385360">
                  <a:moveTo>
                    <a:pt x="692680" y="0"/>
                  </a:moveTo>
                  <a:lnTo>
                    <a:pt x="1385360" y="692679"/>
                  </a:lnTo>
                  <a:lnTo>
                    <a:pt x="692680" y="1385360"/>
                  </a:lnTo>
                  <a:lnTo>
                    <a:pt x="0" y="69268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700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+mn-lt"/>
              </a:endParaRPr>
            </a:p>
          </p:txBody>
        </p:sp>
        <p:sp>
          <p:nvSpPr>
            <p:cNvPr id="65" name="任意多边形 5">
              <a:extLst>
                <a:ext uri="{FF2B5EF4-FFF2-40B4-BE49-F238E27FC236}">
                  <a16:creationId xmlns:a16="http://schemas.microsoft.com/office/drawing/2014/main" id="{DB725CB0-E1F2-479D-AA20-08FF602324F1}"/>
                </a:ext>
              </a:extLst>
            </p:cNvPr>
            <p:cNvSpPr/>
            <p:nvPr/>
          </p:nvSpPr>
          <p:spPr>
            <a:xfrm>
              <a:off x="5809935" y="4815920"/>
              <a:ext cx="297455" cy="297114"/>
            </a:xfrm>
            <a:custGeom>
              <a:avLst/>
              <a:gdLst>
                <a:gd name="connsiteX0" fmla="*/ 692680 w 1385360"/>
                <a:gd name="connsiteY0" fmla="*/ 0 h 1385360"/>
                <a:gd name="connsiteX1" fmla="*/ 1385360 w 1385360"/>
                <a:gd name="connsiteY1" fmla="*/ 692679 h 1385360"/>
                <a:gd name="connsiteX2" fmla="*/ 692680 w 1385360"/>
                <a:gd name="connsiteY2" fmla="*/ 1385360 h 1385360"/>
                <a:gd name="connsiteX3" fmla="*/ 0 w 1385360"/>
                <a:gd name="connsiteY3" fmla="*/ 692680 h 1385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5360" h="1385360">
                  <a:moveTo>
                    <a:pt x="692680" y="0"/>
                  </a:moveTo>
                  <a:lnTo>
                    <a:pt x="1385360" y="692679"/>
                  </a:lnTo>
                  <a:lnTo>
                    <a:pt x="692680" y="1385360"/>
                  </a:lnTo>
                  <a:lnTo>
                    <a:pt x="0" y="69268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700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+mn-lt"/>
              </a:endParaRPr>
            </a:p>
          </p:txBody>
        </p:sp>
      </p:grpSp>
      <p:sp>
        <p:nvSpPr>
          <p:cNvPr id="36" name="Trapezoid 18">
            <a:extLst>
              <a:ext uri="{FF2B5EF4-FFF2-40B4-BE49-F238E27FC236}">
                <a16:creationId xmlns:a16="http://schemas.microsoft.com/office/drawing/2014/main" id="{ED4430FB-639E-487E-A26E-ECE26318FDB3}"/>
              </a:ext>
            </a:extLst>
          </p:cNvPr>
          <p:cNvSpPr/>
          <p:nvPr/>
        </p:nvSpPr>
        <p:spPr>
          <a:xfrm rot="18835027">
            <a:off x="-267803" y="242797"/>
            <a:ext cx="1229012" cy="247273"/>
          </a:xfrm>
          <a:prstGeom prst="trapezoid">
            <a:avLst>
              <a:gd name="adj" fmla="val 104056"/>
            </a:avLst>
          </a:prstGeom>
          <a:solidFill>
            <a:srgbClr val="507C89">
              <a:alpha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prstClr val="white"/>
              </a:solidFill>
              <a:latin typeface="Arial"/>
              <a:ea typeface="Arial Unicode MS"/>
            </a:endParaRPr>
          </a:p>
        </p:txBody>
      </p:sp>
      <p:sp>
        <p:nvSpPr>
          <p:cNvPr id="37" name="Trapezoid 17">
            <a:extLst>
              <a:ext uri="{FF2B5EF4-FFF2-40B4-BE49-F238E27FC236}">
                <a16:creationId xmlns:a16="http://schemas.microsoft.com/office/drawing/2014/main" id="{2E6BACBF-9845-4501-95C9-166622A9FEF9}"/>
              </a:ext>
            </a:extLst>
          </p:cNvPr>
          <p:cNvSpPr/>
          <p:nvPr/>
        </p:nvSpPr>
        <p:spPr>
          <a:xfrm rot="18840000">
            <a:off x="-459860" y="681827"/>
            <a:ext cx="2437802" cy="224959"/>
          </a:xfrm>
          <a:prstGeom prst="trapezoid">
            <a:avLst>
              <a:gd name="adj" fmla="val 117003"/>
            </a:avLst>
          </a:prstGeom>
          <a:solidFill>
            <a:srgbClr val="507C89">
              <a:alpha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prstClr val="white"/>
              </a:solidFill>
              <a:latin typeface="Arial" panose="020B0604020202020204" pitchFamily="34" charset="0"/>
              <a:ea typeface="Arial Unicode MS"/>
              <a:cs typeface="Arial" panose="020B0604020202020204" pitchFamily="34" charset="0"/>
            </a:endParaRPr>
          </a:p>
        </p:txBody>
      </p:sp>
      <p:sp>
        <p:nvSpPr>
          <p:cNvPr id="38" name="Trapezoid 16">
            <a:extLst>
              <a:ext uri="{FF2B5EF4-FFF2-40B4-BE49-F238E27FC236}">
                <a16:creationId xmlns:a16="http://schemas.microsoft.com/office/drawing/2014/main" id="{3E456601-A165-4FCD-BCC6-84F3CF73AB9D}"/>
              </a:ext>
            </a:extLst>
          </p:cNvPr>
          <p:cNvSpPr/>
          <p:nvPr/>
        </p:nvSpPr>
        <p:spPr>
          <a:xfrm rot="18840000">
            <a:off x="-633408" y="1076149"/>
            <a:ext cx="3645757" cy="255185"/>
          </a:xfrm>
          <a:prstGeom prst="trapezoid">
            <a:avLst>
              <a:gd name="adj" fmla="val 117003"/>
            </a:avLst>
          </a:prstGeom>
          <a:solidFill>
            <a:srgbClr val="507C89">
              <a:alpha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prstClr val="white"/>
              </a:solidFill>
              <a:latin typeface="Arial"/>
              <a:ea typeface="Arial Unicode MS"/>
            </a:endParaRPr>
          </a:p>
        </p:txBody>
      </p:sp>
      <p:sp>
        <p:nvSpPr>
          <p:cNvPr id="39" name="Trapezoid 15">
            <a:extLst>
              <a:ext uri="{FF2B5EF4-FFF2-40B4-BE49-F238E27FC236}">
                <a16:creationId xmlns:a16="http://schemas.microsoft.com/office/drawing/2014/main" id="{668AD32A-D9A0-4F68-9C20-BAAFF0287503}"/>
              </a:ext>
            </a:extLst>
          </p:cNvPr>
          <p:cNvSpPr/>
          <p:nvPr/>
        </p:nvSpPr>
        <p:spPr>
          <a:xfrm rot="18840000">
            <a:off x="-855149" y="1333599"/>
            <a:ext cx="4753844" cy="442209"/>
          </a:xfrm>
          <a:prstGeom prst="trapezoid">
            <a:avLst>
              <a:gd name="adj" fmla="val 100196"/>
            </a:avLst>
          </a:prstGeom>
          <a:solidFill>
            <a:srgbClr val="507C89">
              <a:alpha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prstClr val="white"/>
              </a:solidFill>
              <a:latin typeface="Arial"/>
              <a:ea typeface="Arial Unicode MS"/>
            </a:endParaRPr>
          </a:p>
        </p:txBody>
      </p:sp>
      <p:sp>
        <p:nvSpPr>
          <p:cNvPr id="40" name="Trapezoid 14">
            <a:hlinkClick r:id="" action="ppaction://noaction"/>
            <a:extLst>
              <a:ext uri="{FF2B5EF4-FFF2-40B4-BE49-F238E27FC236}">
                <a16:creationId xmlns:a16="http://schemas.microsoft.com/office/drawing/2014/main" id="{E65C8CCF-F7DF-40DA-BEEA-88D5B8B6BE72}"/>
              </a:ext>
            </a:extLst>
          </p:cNvPr>
          <p:cNvSpPr/>
          <p:nvPr/>
        </p:nvSpPr>
        <p:spPr>
          <a:xfrm rot="18840000">
            <a:off x="-1007274" y="1792065"/>
            <a:ext cx="5825959" cy="312895"/>
          </a:xfrm>
          <a:prstGeom prst="trapezoid">
            <a:avLst>
              <a:gd name="adj" fmla="val 117003"/>
            </a:avLst>
          </a:prstGeom>
          <a:solidFill>
            <a:srgbClr val="507C89">
              <a:alpha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prstClr val="white"/>
              </a:solidFill>
              <a:latin typeface="Arial"/>
              <a:ea typeface="Arial Unicode MS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34F325AA-D84A-4D61-82DF-0835B87E3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59004-2088-C743-9020-07753CBF1D02}" type="slidenum">
              <a:rPr kumimoji="1" lang="zh-CN" altLang="en-US" smtClean="0"/>
              <a:t>5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682709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>
            <a:extLst>
              <a:ext uri="{FF2B5EF4-FFF2-40B4-BE49-F238E27FC236}">
                <a16:creationId xmlns:a16="http://schemas.microsoft.com/office/drawing/2014/main" id="{647543A6-8BDF-45A6-AD09-F1366FAEC5E5}"/>
              </a:ext>
            </a:extLst>
          </p:cNvPr>
          <p:cNvGrpSpPr/>
          <p:nvPr/>
        </p:nvGrpSpPr>
        <p:grpSpPr>
          <a:xfrm>
            <a:off x="3678541" y="1268347"/>
            <a:ext cx="4252511" cy="5405258"/>
            <a:chOff x="1322024" y="1304014"/>
            <a:chExt cx="4252511" cy="5405258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486946D3-0735-41B9-B901-C53E82A66B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817783" y="1304015"/>
              <a:ext cx="3756752" cy="5405257"/>
            </a:xfrm>
            <a:prstGeom prst="rect">
              <a:avLst/>
            </a:prstGeom>
          </p:spPr>
        </p:pic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3A9C2791-B4CD-4A06-9B68-F1197A850E0A}"/>
                </a:ext>
              </a:extLst>
            </p:cNvPr>
            <p:cNvSpPr/>
            <p:nvPr/>
          </p:nvSpPr>
          <p:spPr>
            <a:xfrm>
              <a:off x="1322024" y="1304014"/>
              <a:ext cx="1550732" cy="42458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TW" altLang="en-US">
                <a:solidFill>
                  <a:prstClr val="white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endParaRPr>
            </a:p>
          </p:txBody>
        </p:sp>
      </p:grpSp>
      <p:sp>
        <p:nvSpPr>
          <p:cNvPr id="7" name="標題 1">
            <a:extLst>
              <a:ext uri="{FF2B5EF4-FFF2-40B4-BE49-F238E27FC236}">
                <a16:creationId xmlns:a16="http://schemas.microsoft.com/office/drawing/2014/main" id="{6498DA16-DA0F-4CFC-A6F2-B538065F6171}"/>
              </a:ext>
            </a:extLst>
          </p:cNvPr>
          <p:cNvSpPr txBox="1">
            <a:spLocks/>
          </p:cNvSpPr>
          <p:nvPr/>
        </p:nvSpPr>
        <p:spPr>
          <a:xfrm>
            <a:off x="1415631" y="437251"/>
            <a:ext cx="7886700" cy="5666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b="1">
                <a:solidFill>
                  <a:prstClr val="black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High Performing Industrial Clusters</a:t>
            </a:r>
            <a:endParaRPr lang="zh-TW" altLang="en-US" dirty="0">
              <a:solidFill>
                <a:prstClr val="black"/>
              </a:solidFill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8" name="任意多边形 5">
            <a:extLst>
              <a:ext uri="{FF2B5EF4-FFF2-40B4-BE49-F238E27FC236}">
                <a16:creationId xmlns:a16="http://schemas.microsoft.com/office/drawing/2014/main" id="{B3867266-E755-455A-BA5D-230F7E0C0EA8}"/>
              </a:ext>
            </a:extLst>
          </p:cNvPr>
          <p:cNvSpPr/>
          <p:nvPr/>
        </p:nvSpPr>
        <p:spPr>
          <a:xfrm>
            <a:off x="612191" y="358227"/>
            <a:ext cx="725487" cy="724656"/>
          </a:xfrm>
          <a:custGeom>
            <a:avLst/>
            <a:gdLst>
              <a:gd name="connsiteX0" fmla="*/ 692680 w 1385360"/>
              <a:gd name="connsiteY0" fmla="*/ 0 h 1385360"/>
              <a:gd name="connsiteX1" fmla="*/ 1385360 w 1385360"/>
              <a:gd name="connsiteY1" fmla="*/ 692679 h 1385360"/>
              <a:gd name="connsiteX2" fmla="*/ 692680 w 1385360"/>
              <a:gd name="connsiteY2" fmla="*/ 1385360 h 1385360"/>
              <a:gd name="connsiteX3" fmla="*/ 0 w 1385360"/>
              <a:gd name="connsiteY3" fmla="*/ 692680 h 1385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5360" h="1385360">
                <a:moveTo>
                  <a:pt x="692680" y="0"/>
                </a:moveTo>
                <a:lnTo>
                  <a:pt x="1385360" y="692679"/>
                </a:lnTo>
                <a:lnTo>
                  <a:pt x="692680" y="1385360"/>
                </a:lnTo>
                <a:lnTo>
                  <a:pt x="0" y="692680"/>
                </a:lnTo>
                <a:close/>
              </a:path>
            </a:pathLst>
          </a:custGeom>
          <a:solidFill>
            <a:srgbClr val="067A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TW" sz="27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+mn-lt"/>
              </a:rPr>
              <a:t>5</a:t>
            </a:r>
            <a:endParaRPr lang="zh-CN" altLang="en-US" sz="27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  <a:sym typeface="+mn-lt"/>
            </a:endParaRPr>
          </a:p>
        </p:txBody>
      </p:sp>
      <p:cxnSp>
        <p:nvCxnSpPr>
          <p:cNvPr id="10" name="直線單箭頭接點 9">
            <a:extLst>
              <a:ext uri="{FF2B5EF4-FFF2-40B4-BE49-F238E27FC236}">
                <a16:creationId xmlns:a16="http://schemas.microsoft.com/office/drawing/2014/main" id="{5DAB5786-0850-489F-9E69-B54BE3E44EA1}"/>
              </a:ext>
            </a:extLst>
          </p:cNvPr>
          <p:cNvCxnSpPr>
            <a:cxnSpLocks/>
          </p:cNvCxnSpPr>
          <p:nvPr/>
        </p:nvCxnSpPr>
        <p:spPr>
          <a:xfrm>
            <a:off x="4680817" y="1916887"/>
            <a:ext cx="1544663" cy="225575"/>
          </a:xfrm>
          <a:prstGeom prst="straightConnector1">
            <a:avLst/>
          </a:prstGeom>
          <a:ln w="38100">
            <a:solidFill>
              <a:srgbClr val="B2F43C"/>
            </a:solidFill>
            <a:tailEnd type="triangle"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59C765CA-08E2-4EE9-A24B-E67EA70F5492}"/>
              </a:ext>
            </a:extLst>
          </p:cNvPr>
          <p:cNvSpPr txBox="1"/>
          <p:nvPr/>
        </p:nvSpPr>
        <p:spPr>
          <a:xfrm>
            <a:off x="2421723" y="1259039"/>
            <a:ext cx="280755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zh-TW" sz="2000" b="1" dirty="0">
                <a:solidFill>
                  <a:srgbClr val="0CA092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Hsinchu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altLang="zh-TW" b="1" dirty="0">
                <a:solidFill>
                  <a:srgbClr val="FF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ICT / IOT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altLang="zh-TW" b="1" dirty="0">
                <a:solidFill>
                  <a:srgbClr val="FF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Semi Conductor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altLang="zh-TW" b="1" dirty="0">
                <a:solidFill>
                  <a:prstClr val="black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Bio Tech</a:t>
            </a:r>
            <a:endParaRPr lang="zh-TW" altLang="en-US" b="1" dirty="0">
              <a:solidFill>
                <a:prstClr val="black"/>
              </a:solidFill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zh-TW" altLang="en-US" sz="1400" b="1" dirty="0">
              <a:solidFill>
                <a:prstClr val="black"/>
              </a:solidFill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cxnSp>
        <p:nvCxnSpPr>
          <p:cNvPr id="12" name="直線單箭頭接點 11">
            <a:extLst>
              <a:ext uri="{FF2B5EF4-FFF2-40B4-BE49-F238E27FC236}">
                <a16:creationId xmlns:a16="http://schemas.microsoft.com/office/drawing/2014/main" id="{5A642337-0A94-4099-ABD6-498BFD3B7259}"/>
              </a:ext>
            </a:extLst>
          </p:cNvPr>
          <p:cNvCxnSpPr>
            <a:cxnSpLocks/>
          </p:cNvCxnSpPr>
          <p:nvPr/>
        </p:nvCxnSpPr>
        <p:spPr>
          <a:xfrm flipV="1">
            <a:off x="2892340" y="3100896"/>
            <a:ext cx="2878667" cy="328104"/>
          </a:xfrm>
          <a:prstGeom prst="straightConnector1">
            <a:avLst/>
          </a:prstGeom>
          <a:ln w="38100">
            <a:solidFill>
              <a:srgbClr val="B2F43C"/>
            </a:solidFill>
            <a:tailEnd type="triangle"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078B1536-424C-4F8C-9DAB-4027F00BC98D}"/>
              </a:ext>
            </a:extLst>
          </p:cNvPr>
          <p:cNvSpPr txBox="1"/>
          <p:nvPr/>
        </p:nvSpPr>
        <p:spPr>
          <a:xfrm>
            <a:off x="1031145" y="2476760"/>
            <a:ext cx="314315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zh-TW" sz="2000" b="1" dirty="0">
                <a:solidFill>
                  <a:srgbClr val="0CA092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Taichung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altLang="zh-TW" b="1" dirty="0">
                <a:solidFill>
                  <a:srgbClr val="FF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Smart Machinery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altLang="zh-TW" b="1" dirty="0">
                <a:solidFill>
                  <a:srgbClr val="FF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Bicycle</a:t>
            </a:r>
            <a:endParaRPr lang="en-US" altLang="zh-TW" b="1" dirty="0">
              <a:solidFill>
                <a:prstClr val="black"/>
              </a:solidFill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altLang="zh-TW" b="1" dirty="0">
                <a:solidFill>
                  <a:srgbClr val="FF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EV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altLang="zh-TW" b="1" dirty="0">
                <a:solidFill>
                  <a:prstClr val="black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Optoelectronics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altLang="zh-TW" b="1" dirty="0">
                <a:solidFill>
                  <a:prstClr val="black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Green Energy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altLang="zh-TW" b="1" dirty="0">
                <a:solidFill>
                  <a:prstClr val="black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Recycle</a:t>
            </a:r>
            <a:endParaRPr lang="zh-TW" altLang="en-US" sz="1400" b="1" dirty="0">
              <a:solidFill>
                <a:prstClr val="black"/>
              </a:solidFill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cxnSp>
        <p:nvCxnSpPr>
          <p:cNvPr id="14" name="直線單箭頭接點 13">
            <a:extLst>
              <a:ext uri="{FF2B5EF4-FFF2-40B4-BE49-F238E27FC236}">
                <a16:creationId xmlns:a16="http://schemas.microsoft.com/office/drawing/2014/main" id="{33F1B33A-7FE8-4663-AE56-D9FD5737472D}"/>
              </a:ext>
            </a:extLst>
          </p:cNvPr>
          <p:cNvCxnSpPr>
            <a:cxnSpLocks/>
          </p:cNvCxnSpPr>
          <p:nvPr/>
        </p:nvCxnSpPr>
        <p:spPr>
          <a:xfrm flipV="1">
            <a:off x="3490470" y="4815862"/>
            <a:ext cx="2009198" cy="584387"/>
          </a:xfrm>
          <a:prstGeom prst="straightConnector1">
            <a:avLst/>
          </a:prstGeom>
          <a:ln w="38100">
            <a:solidFill>
              <a:srgbClr val="B2F43C"/>
            </a:solidFill>
            <a:tailEnd type="triangle"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D6A54217-13DB-4B77-A322-213FBE1E5067}"/>
              </a:ext>
            </a:extLst>
          </p:cNvPr>
          <p:cNvSpPr txBox="1"/>
          <p:nvPr/>
        </p:nvSpPr>
        <p:spPr>
          <a:xfrm>
            <a:off x="2078458" y="5243579"/>
            <a:ext cx="260235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zh-TW" sz="2000" b="1" dirty="0">
                <a:solidFill>
                  <a:srgbClr val="0CA092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Tainan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altLang="zh-TW" b="1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Green Energy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altLang="zh-TW" b="1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Auto Parts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altLang="zh-TW" b="1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Optoelectronics</a:t>
            </a:r>
          </a:p>
        </p:txBody>
      </p:sp>
      <p:cxnSp>
        <p:nvCxnSpPr>
          <p:cNvPr id="16" name="直線單箭頭接點 15">
            <a:extLst>
              <a:ext uri="{FF2B5EF4-FFF2-40B4-BE49-F238E27FC236}">
                <a16:creationId xmlns:a16="http://schemas.microsoft.com/office/drawing/2014/main" id="{CAFC72BD-B5D0-41C2-982C-0DD85F51ECAD}"/>
              </a:ext>
            </a:extLst>
          </p:cNvPr>
          <p:cNvCxnSpPr>
            <a:cxnSpLocks/>
          </p:cNvCxnSpPr>
          <p:nvPr/>
        </p:nvCxnSpPr>
        <p:spPr>
          <a:xfrm flipH="1">
            <a:off x="5887388" y="5009552"/>
            <a:ext cx="1821852" cy="65568"/>
          </a:xfrm>
          <a:prstGeom prst="straightConnector1">
            <a:avLst/>
          </a:prstGeom>
          <a:ln w="38100">
            <a:solidFill>
              <a:srgbClr val="B2F43C"/>
            </a:solidFill>
            <a:tailEnd type="triangle"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3A2E6EE1-8558-4490-921D-6A775E70D2AC}"/>
              </a:ext>
            </a:extLst>
          </p:cNvPr>
          <p:cNvSpPr txBox="1"/>
          <p:nvPr/>
        </p:nvSpPr>
        <p:spPr>
          <a:xfrm>
            <a:off x="7867003" y="4666322"/>
            <a:ext cx="2265476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zh-TW" sz="2400" b="1" dirty="0">
                <a:solidFill>
                  <a:srgbClr val="0CA092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Kaohsiung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altLang="zh-TW" b="1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Fastener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altLang="zh-TW" b="1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Shipbuilding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altLang="zh-TW" b="1" dirty="0">
                <a:solidFill>
                  <a:prstClr val="black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Petrochemical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altLang="zh-TW" b="1" dirty="0">
                <a:solidFill>
                  <a:prstClr val="black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Steel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altLang="zh-TW" b="1" dirty="0">
                <a:solidFill>
                  <a:prstClr val="black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Communication</a:t>
            </a:r>
            <a:endParaRPr lang="en-US" altLang="zh-TW" sz="1400" b="1" dirty="0">
              <a:solidFill>
                <a:prstClr val="black"/>
              </a:solidFill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cxnSp>
        <p:nvCxnSpPr>
          <p:cNvPr id="19" name="直線單箭頭接點 18">
            <a:extLst>
              <a:ext uri="{FF2B5EF4-FFF2-40B4-BE49-F238E27FC236}">
                <a16:creationId xmlns:a16="http://schemas.microsoft.com/office/drawing/2014/main" id="{DCA159F4-1EEC-458B-895C-E9FA9B1FA95F}"/>
              </a:ext>
            </a:extLst>
          </p:cNvPr>
          <p:cNvCxnSpPr>
            <a:cxnSpLocks/>
          </p:cNvCxnSpPr>
          <p:nvPr/>
        </p:nvCxnSpPr>
        <p:spPr>
          <a:xfrm flipH="1">
            <a:off x="7417067" y="1862863"/>
            <a:ext cx="1477089" cy="0"/>
          </a:xfrm>
          <a:prstGeom prst="straightConnector1">
            <a:avLst/>
          </a:prstGeom>
          <a:ln w="38100">
            <a:solidFill>
              <a:srgbClr val="B2F43C"/>
            </a:solidFill>
            <a:tailEnd type="triangle"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02A05E1B-A3DD-4327-A533-7AEF6D633ED3}"/>
              </a:ext>
            </a:extLst>
          </p:cNvPr>
          <p:cNvSpPr txBox="1"/>
          <p:nvPr/>
        </p:nvSpPr>
        <p:spPr>
          <a:xfrm>
            <a:off x="8999741" y="1530736"/>
            <a:ext cx="192667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zh-TW" sz="2400" b="1" dirty="0">
                <a:solidFill>
                  <a:srgbClr val="0CA092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Taipei</a:t>
            </a:r>
            <a:r>
              <a:rPr lang="en-US" altLang="zh-TW" b="1" dirty="0">
                <a:solidFill>
                  <a:prstClr val="black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altLang="zh-TW" b="1" dirty="0">
                <a:solidFill>
                  <a:srgbClr val="FF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EV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altLang="zh-TW" b="1" dirty="0">
                <a:solidFill>
                  <a:srgbClr val="FF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IC Design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altLang="zh-TW" b="1" dirty="0">
                <a:solidFill>
                  <a:prstClr val="black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Digital</a:t>
            </a:r>
            <a:endParaRPr lang="zh-TW" altLang="en-US" sz="1400" b="1" dirty="0">
              <a:solidFill>
                <a:prstClr val="black"/>
              </a:solidFill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0F301881-8915-49CA-B391-32262DECF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03216-0F10-4C0B-AC32-39B1683D3748}" type="slidenum">
              <a:rPr lang="zh-TW" altLang="en-US" smtClean="0"/>
              <a:t>6</a:t>
            </a:fld>
            <a:endParaRPr lang="zh-TW" altLang="en-US"/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6235D5C3-2A78-A7CC-6EC7-59891C41B13E}"/>
              </a:ext>
            </a:extLst>
          </p:cNvPr>
          <p:cNvSpPr txBox="1"/>
          <p:nvPr/>
        </p:nvSpPr>
        <p:spPr>
          <a:xfrm>
            <a:off x="8036404" y="2846790"/>
            <a:ext cx="192667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zh-TW" sz="2400" b="1" dirty="0">
                <a:solidFill>
                  <a:srgbClr val="0CA092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Taoyuan</a:t>
            </a:r>
            <a:endParaRPr lang="en-US" altLang="zh-TW" b="1" dirty="0">
              <a:solidFill>
                <a:prstClr val="black"/>
              </a:solidFill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altLang="zh-TW" b="1" dirty="0">
                <a:solidFill>
                  <a:srgbClr val="FF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Textile</a:t>
            </a:r>
            <a:endParaRPr lang="zh-TW" altLang="en-US" sz="1400" b="1" dirty="0">
              <a:solidFill>
                <a:prstClr val="black"/>
              </a:solidFill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cxnSp>
        <p:nvCxnSpPr>
          <p:cNvPr id="21" name="直線單箭頭接點 20">
            <a:extLst>
              <a:ext uri="{FF2B5EF4-FFF2-40B4-BE49-F238E27FC236}">
                <a16:creationId xmlns:a16="http://schemas.microsoft.com/office/drawing/2014/main" id="{14ABC63C-90C9-701F-B2B5-444142B881F6}"/>
              </a:ext>
            </a:extLst>
          </p:cNvPr>
          <p:cNvCxnSpPr>
            <a:cxnSpLocks/>
          </p:cNvCxnSpPr>
          <p:nvPr/>
        </p:nvCxnSpPr>
        <p:spPr>
          <a:xfrm flipH="1" flipV="1">
            <a:off x="6798314" y="2028247"/>
            <a:ext cx="1238090" cy="818543"/>
          </a:xfrm>
          <a:prstGeom prst="straightConnector1">
            <a:avLst/>
          </a:prstGeom>
          <a:ln w="38100">
            <a:solidFill>
              <a:srgbClr val="B2F43C"/>
            </a:solidFill>
            <a:tailEnd type="triangle"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09773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855DB54-86A7-41D8-840E-8411C90C92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6376" y="530871"/>
            <a:ext cx="10515600" cy="566615"/>
          </a:xfrm>
        </p:spPr>
        <p:txBody>
          <a:bodyPr/>
          <a:lstStyle/>
          <a:p>
            <a:r>
              <a:rPr lang="en-US" altLang="zh-TW">
                <a:latin typeface="Arial" panose="020B0604020202020204" pitchFamily="34" charset="0"/>
                <a:cs typeface="Arial" panose="020B0604020202020204" pitchFamily="34" charset="0"/>
              </a:rPr>
              <a:t>IOT - Semiconductor</a:t>
            </a:r>
            <a:endParaRPr lang="zh-TW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圖表 2">
            <a:extLst>
              <a:ext uri="{FF2B5EF4-FFF2-40B4-BE49-F238E27FC236}">
                <a16:creationId xmlns:a16="http://schemas.microsoft.com/office/drawing/2014/main" id="{8854A151-EAF6-4AD4-9C2A-A36CBEC7C3B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156696"/>
              </p:ext>
            </p:extLst>
          </p:nvPr>
        </p:nvGraphicFramePr>
        <p:xfrm>
          <a:off x="2437807" y="1341392"/>
          <a:ext cx="8539314" cy="44923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文字方塊 3">
            <a:extLst>
              <a:ext uri="{FF2B5EF4-FFF2-40B4-BE49-F238E27FC236}">
                <a16:creationId xmlns:a16="http://schemas.microsoft.com/office/drawing/2014/main" id="{CEA5821B-2C22-4D91-8044-6B35F5B3E09A}"/>
              </a:ext>
            </a:extLst>
          </p:cNvPr>
          <p:cNvSpPr txBox="1"/>
          <p:nvPr/>
        </p:nvSpPr>
        <p:spPr>
          <a:xfrm>
            <a:off x="8758623" y="2038949"/>
            <a:ext cx="38508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 defTabSz="342900">
              <a:buFont typeface="Wingdings" panose="05000000000000000000" pitchFamily="2" charset="2"/>
              <a:buChar char="Ø"/>
              <a:defRPr/>
            </a:pPr>
            <a:r>
              <a:rPr lang="en-US" altLang="zh-TW" dirty="0">
                <a:solidFill>
                  <a:srgbClr val="FF0000"/>
                </a:solidFill>
                <a:latin typeface="Calibri" panose="020F0502020204030204"/>
                <a:ea typeface="新細明體" panose="02020500000000000000" pitchFamily="18" charset="-120"/>
              </a:rPr>
              <a:t>TSMC+UMC+PSMC+VIS=63.8%</a:t>
            </a:r>
            <a:br>
              <a:rPr lang="en-US" altLang="zh-TW" dirty="0">
                <a:solidFill>
                  <a:srgbClr val="FF0000"/>
                </a:solidFill>
                <a:latin typeface="Calibri" panose="020F0502020204030204"/>
                <a:ea typeface="新細明體" panose="02020500000000000000" pitchFamily="18" charset="-120"/>
              </a:rPr>
            </a:br>
            <a:r>
              <a:rPr lang="en-US" altLang="zh-TW" dirty="0">
                <a:solidFill>
                  <a:srgbClr val="FF0000"/>
                </a:solidFill>
                <a:latin typeface="Calibri" panose="020F0502020204030204"/>
                <a:ea typeface="新細明體" panose="02020500000000000000" pitchFamily="18" charset="-120"/>
              </a:rPr>
              <a:t>Top 1 worldwide</a:t>
            </a:r>
            <a:endParaRPr lang="zh-TW" altLang="en-US" dirty="0">
              <a:solidFill>
                <a:srgbClr val="FF0000"/>
              </a:solidFill>
              <a:latin typeface="Calibri" panose="020F0502020204030204"/>
              <a:ea typeface="新細明體" panose="02020500000000000000" pitchFamily="18" charset="-12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D2EB347A-DF00-45E2-9D54-7C8A5972B05E}"/>
              </a:ext>
            </a:extLst>
          </p:cNvPr>
          <p:cNvSpPr/>
          <p:nvPr/>
        </p:nvSpPr>
        <p:spPr>
          <a:xfrm>
            <a:off x="2730888" y="5721782"/>
            <a:ext cx="795315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indent="-257175" defTabSz="342900">
              <a:buFont typeface="Wingdings" panose="05000000000000000000" pitchFamily="2" charset="2"/>
              <a:buChar char="Ø"/>
              <a:defRPr/>
            </a:pPr>
            <a:r>
              <a:rPr lang="en-US" altLang="zh-TW" sz="20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TSMC Ranked 1</a:t>
            </a:r>
            <a:r>
              <a:rPr lang="en-US" altLang="zh-TW" sz="2000" baseline="300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st</a:t>
            </a:r>
            <a:r>
              <a:rPr lang="en-US" altLang="zh-TW" sz="20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with an estimated market share of 53.1%</a:t>
            </a:r>
          </a:p>
          <a:p>
            <a:pPr marL="257175" indent="-257175" defTabSz="342900">
              <a:buFont typeface="Wingdings" panose="05000000000000000000" pitchFamily="2" charset="2"/>
              <a:buChar char="Ø"/>
              <a:defRPr/>
            </a:pPr>
            <a:r>
              <a:rPr lang="en-US" altLang="zh-TW" sz="2000" dirty="0">
                <a:solidFill>
                  <a:prstClr val="black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Top 3 foundries by revenue: TSMC, Samsung, UMC</a:t>
            </a: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B77081EA-BC5E-4C8F-86A0-9CB6ECC10AE4}"/>
              </a:ext>
            </a:extLst>
          </p:cNvPr>
          <p:cNvSpPr txBox="1"/>
          <p:nvPr/>
        </p:nvSpPr>
        <p:spPr>
          <a:xfrm>
            <a:off x="3056217" y="6410547"/>
            <a:ext cx="42754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>
              <a:defRPr/>
            </a:pPr>
            <a:r>
              <a:rPr lang="en-US" altLang="zh-TW" sz="1400" dirty="0">
                <a:solidFill>
                  <a:prstClr val="black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Source: </a:t>
            </a:r>
            <a:r>
              <a:rPr lang="en-US" altLang="zh-TW" sz="1400" dirty="0" err="1">
                <a:solidFill>
                  <a:prstClr val="black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TrendForce</a:t>
            </a:r>
            <a:r>
              <a:rPr lang="en-US" altLang="zh-TW" sz="1400" dirty="0">
                <a:solidFill>
                  <a:prstClr val="black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Dec. 2021</a:t>
            </a:r>
            <a:endParaRPr lang="zh-TW" altLang="en-US" sz="1400" dirty="0">
              <a:solidFill>
                <a:prstClr val="black"/>
              </a:solidFill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7" name="投影片編號版面配置區 2">
            <a:extLst>
              <a:ext uri="{FF2B5EF4-FFF2-40B4-BE49-F238E27FC236}">
                <a16:creationId xmlns:a16="http://schemas.microsoft.com/office/drawing/2014/main" id="{5649AB33-D3D7-4AD8-A51C-CF11073B885E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25E654-95FE-4036-95A3-460A0905C4E0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F4C6A656-0B4D-4B48-A87F-DD049D286ECD}"/>
              </a:ext>
            </a:extLst>
          </p:cNvPr>
          <p:cNvSpPr txBox="1"/>
          <p:nvPr/>
        </p:nvSpPr>
        <p:spPr>
          <a:xfrm>
            <a:off x="173925" y="3860293"/>
            <a:ext cx="366689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 b="1" dirty="0"/>
              <a:t>the unmatched leader of the</a:t>
            </a:r>
          </a:p>
          <a:p>
            <a:r>
              <a:rPr lang="en-US" altLang="zh-TW" sz="2000" b="1" dirty="0"/>
              <a:t>global semiconductor industry</a:t>
            </a:r>
            <a:endParaRPr lang="zh-TW" altLang="en-US" sz="2000" b="1" dirty="0"/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28400A49-62F8-4EF1-83F5-B07276F6C6C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310" y="2939719"/>
            <a:ext cx="831037" cy="897466"/>
          </a:xfrm>
          <a:prstGeom prst="rect">
            <a:avLst/>
          </a:prstGeom>
        </p:spPr>
      </p:pic>
      <p:sp>
        <p:nvSpPr>
          <p:cNvPr id="15" name="文字方塊 14">
            <a:extLst>
              <a:ext uri="{FF2B5EF4-FFF2-40B4-BE49-F238E27FC236}">
                <a16:creationId xmlns:a16="http://schemas.microsoft.com/office/drawing/2014/main" id="{DF0A69BD-531D-4D70-AC44-2A5B2A747C33}"/>
              </a:ext>
            </a:extLst>
          </p:cNvPr>
          <p:cNvSpPr txBox="1"/>
          <p:nvPr/>
        </p:nvSpPr>
        <p:spPr>
          <a:xfrm>
            <a:off x="888026" y="3375520"/>
            <a:ext cx="12567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400" b="1" dirty="0"/>
              <a:t>Taiwan</a:t>
            </a:r>
            <a:endParaRPr lang="zh-TW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4001218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99BBF3D-227E-4578-586A-EF0736EE3C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23" y="0"/>
            <a:ext cx="511706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CCD87DF-73B6-A24E-551A-1618D7B3EE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8784" y="0"/>
            <a:ext cx="7109340" cy="157382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DE85556-8694-0B40-182C-0F074A633A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1619" y="1893643"/>
            <a:ext cx="5219700" cy="437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5469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4FF23BF-84C5-2A86-0E75-DC7390C291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9117623" cy="690881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1E37AD8-995B-D8BA-2FD2-8271C64FE1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7622" y="0"/>
            <a:ext cx="3074378" cy="239001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0BF5167-82C6-A53E-C2BE-B3B8C93509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17622" y="2489321"/>
            <a:ext cx="2990696" cy="225326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16B93CC-9FB0-76D3-5842-E5AAB18556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26794" y="4841893"/>
            <a:ext cx="2762250" cy="206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3872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B83EB227-6E80-42DA-915F-BE329D827A56}"/>
              </a:ext>
            </a:extLst>
          </p:cNvPr>
          <p:cNvSpPr/>
          <p:nvPr/>
        </p:nvSpPr>
        <p:spPr>
          <a:xfrm>
            <a:off x="3149135" y="3227165"/>
            <a:ext cx="1646901" cy="799736"/>
          </a:xfrm>
          <a:custGeom>
            <a:avLst/>
            <a:gdLst>
              <a:gd name="connsiteX0" fmla="*/ 2 w 1905000"/>
              <a:gd name="connsiteY0" fmla="*/ 692994 h 1814286"/>
              <a:gd name="connsiteX1" fmla="*/ 952500 w 1905000"/>
              <a:gd name="connsiteY1" fmla="*/ 0 h 1814286"/>
              <a:gd name="connsiteX2" fmla="*/ 1904998 w 1905000"/>
              <a:gd name="connsiteY2" fmla="*/ 692994 h 1814286"/>
              <a:gd name="connsiteX3" fmla="*/ 1541178 w 1905000"/>
              <a:gd name="connsiteY3" fmla="*/ 1814280 h 1814286"/>
              <a:gd name="connsiteX4" fmla="*/ 363822 w 1905000"/>
              <a:gd name="connsiteY4" fmla="*/ 1814280 h 1814286"/>
              <a:gd name="connsiteX5" fmla="*/ 2 w 1905000"/>
              <a:gd name="connsiteY5" fmla="*/ 692994 h 1814286"/>
              <a:gd name="connsiteX0" fmla="*/ 0 w 1904996"/>
              <a:gd name="connsiteY0" fmla="*/ 692994 h 1814280"/>
              <a:gd name="connsiteX1" fmla="*/ 952498 w 1904996"/>
              <a:gd name="connsiteY1" fmla="*/ 0 h 1814280"/>
              <a:gd name="connsiteX2" fmla="*/ 1904996 w 1904996"/>
              <a:gd name="connsiteY2" fmla="*/ 692994 h 1814280"/>
              <a:gd name="connsiteX3" fmla="*/ 363820 w 1904996"/>
              <a:gd name="connsiteY3" fmla="*/ 1814280 h 1814280"/>
              <a:gd name="connsiteX4" fmla="*/ 0 w 1904996"/>
              <a:gd name="connsiteY4" fmla="*/ 692994 h 1814280"/>
              <a:gd name="connsiteX0" fmla="*/ 0 w 1904996"/>
              <a:gd name="connsiteY0" fmla="*/ 692994 h 1814280"/>
              <a:gd name="connsiteX1" fmla="*/ 952498 w 1904996"/>
              <a:gd name="connsiteY1" fmla="*/ 0 h 1814280"/>
              <a:gd name="connsiteX2" fmla="*/ 1904996 w 1904996"/>
              <a:gd name="connsiteY2" fmla="*/ 692994 h 1814280"/>
              <a:gd name="connsiteX3" fmla="*/ 363820 w 1904996"/>
              <a:gd name="connsiteY3" fmla="*/ 1814280 h 1814280"/>
              <a:gd name="connsiteX4" fmla="*/ 0 w 1904996"/>
              <a:gd name="connsiteY4" fmla="*/ 692994 h 1814280"/>
              <a:gd name="connsiteX0" fmla="*/ 0 w 1904996"/>
              <a:gd name="connsiteY0" fmla="*/ 692994 h 808494"/>
              <a:gd name="connsiteX1" fmla="*/ 952498 w 1904996"/>
              <a:gd name="connsiteY1" fmla="*/ 0 h 808494"/>
              <a:gd name="connsiteX2" fmla="*/ 1904996 w 1904996"/>
              <a:gd name="connsiteY2" fmla="*/ 692994 h 808494"/>
              <a:gd name="connsiteX3" fmla="*/ 0 w 1904996"/>
              <a:gd name="connsiteY3" fmla="*/ 692994 h 808494"/>
              <a:gd name="connsiteX0" fmla="*/ 0 w 1904996"/>
              <a:gd name="connsiteY0" fmla="*/ 692994 h 808493"/>
              <a:gd name="connsiteX1" fmla="*/ 952498 w 1904996"/>
              <a:gd name="connsiteY1" fmla="*/ 0 h 808493"/>
              <a:gd name="connsiteX2" fmla="*/ 1904996 w 1904996"/>
              <a:gd name="connsiteY2" fmla="*/ 692994 h 808493"/>
              <a:gd name="connsiteX3" fmla="*/ 0 w 1904996"/>
              <a:gd name="connsiteY3" fmla="*/ 692994 h 808493"/>
              <a:gd name="connsiteX0" fmla="*/ 0 w 1904996"/>
              <a:gd name="connsiteY0" fmla="*/ 692994 h 808493"/>
              <a:gd name="connsiteX1" fmla="*/ 952498 w 1904996"/>
              <a:gd name="connsiteY1" fmla="*/ 0 h 808493"/>
              <a:gd name="connsiteX2" fmla="*/ 1904996 w 1904996"/>
              <a:gd name="connsiteY2" fmla="*/ 692994 h 808493"/>
              <a:gd name="connsiteX3" fmla="*/ 0 w 1904996"/>
              <a:gd name="connsiteY3" fmla="*/ 692994 h 808493"/>
              <a:gd name="connsiteX0" fmla="*/ 0 w 1904996"/>
              <a:gd name="connsiteY0" fmla="*/ 692994 h 925068"/>
              <a:gd name="connsiteX1" fmla="*/ 952498 w 1904996"/>
              <a:gd name="connsiteY1" fmla="*/ 0 h 925068"/>
              <a:gd name="connsiteX2" fmla="*/ 1904996 w 1904996"/>
              <a:gd name="connsiteY2" fmla="*/ 692994 h 925068"/>
              <a:gd name="connsiteX3" fmla="*/ 0 w 1904996"/>
              <a:gd name="connsiteY3" fmla="*/ 692994 h 925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04996" h="925068">
                <a:moveTo>
                  <a:pt x="0" y="692994"/>
                </a:moveTo>
                <a:lnTo>
                  <a:pt x="952498" y="0"/>
                </a:lnTo>
                <a:lnTo>
                  <a:pt x="1904996" y="692994"/>
                </a:lnTo>
                <a:cubicBezTo>
                  <a:pt x="1524470" y="925068"/>
                  <a:pt x="983302" y="433180"/>
                  <a:pt x="0" y="692994"/>
                </a:cubicBezTo>
                <a:close/>
              </a:path>
            </a:pathLst>
          </a:custGeom>
          <a:gradFill flip="none" rotWithShape="1">
            <a:gsLst>
              <a:gs pos="0">
                <a:srgbClr val="FFFFFF">
                  <a:alpha val="0"/>
                </a:srgbClr>
              </a:gs>
              <a:gs pos="50000">
                <a:srgbClr val="FFFFFF">
                  <a:alpha val="31000"/>
                </a:srgbClr>
              </a:gs>
              <a:gs pos="100000">
                <a:srgbClr val="FFFFFF">
                  <a:alpha val="63000"/>
                </a:srgbClr>
              </a:gs>
            </a:gsLst>
            <a:lin ang="162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prstClr val="black"/>
              </a:solidFill>
              <a:latin typeface="Arial" panose="020B0604020202020204" pitchFamily="34" charset="0"/>
              <a:ea typeface="微軟正黑體"/>
              <a:cs typeface="Arial" panose="020B0604020202020204" pitchFamily="34" charset="0"/>
            </a:endParaRPr>
          </a:p>
        </p:txBody>
      </p:sp>
      <p:sp>
        <p:nvSpPr>
          <p:cNvPr id="5" name="六邊形 4">
            <a:extLst>
              <a:ext uri="{FF2B5EF4-FFF2-40B4-BE49-F238E27FC236}">
                <a16:creationId xmlns:a16="http://schemas.microsoft.com/office/drawing/2014/main" id="{477C0F4A-48E4-4260-B2ED-8FA1E93BC32C}"/>
              </a:ext>
            </a:extLst>
          </p:cNvPr>
          <p:cNvSpPr/>
          <p:nvPr/>
        </p:nvSpPr>
        <p:spPr>
          <a:xfrm>
            <a:off x="2144378" y="2528448"/>
            <a:ext cx="1828206" cy="1512168"/>
          </a:xfrm>
          <a:prstGeom prst="hexagon">
            <a:avLst/>
          </a:prstGeom>
          <a:solidFill>
            <a:schemeClr val="accent6">
              <a:lumMod val="20000"/>
              <a:lumOff val="8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TW" b="1" kern="0">
                <a:solidFill>
                  <a:prstClr val="black"/>
                </a:solidFill>
                <a:latin typeface="Arial" panose="020B0604020202020204" pitchFamily="34" charset="0"/>
                <a:ea typeface="微軟正黑體"/>
                <a:cs typeface="Arial" panose="020B0604020202020204" pitchFamily="34" charset="0"/>
              </a:rPr>
              <a:t>Wood Working</a:t>
            </a:r>
          </a:p>
        </p:txBody>
      </p:sp>
      <p:sp>
        <p:nvSpPr>
          <p:cNvPr id="6" name="六邊形 5">
            <a:extLst>
              <a:ext uri="{FF2B5EF4-FFF2-40B4-BE49-F238E27FC236}">
                <a16:creationId xmlns:a16="http://schemas.microsoft.com/office/drawing/2014/main" id="{869D534F-E81A-410D-B34F-016B0B085906}"/>
              </a:ext>
            </a:extLst>
          </p:cNvPr>
          <p:cNvSpPr/>
          <p:nvPr/>
        </p:nvSpPr>
        <p:spPr>
          <a:xfrm>
            <a:off x="2162587" y="4288590"/>
            <a:ext cx="1828206" cy="1512168"/>
          </a:xfrm>
          <a:prstGeom prst="hexagon">
            <a:avLst/>
          </a:prstGeom>
          <a:solidFill>
            <a:srgbClr val="5DA6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TW" b="1" kern="0">
                <a:solidFill>
                  <a:prstClr val="black"/>
                </a:solidFill>
                <a:latin typeface="Arial" panose="020B0604020202020204" pitchFamily="34" charset="0"/>
                <a:ea typeface="微軟正黑體"/>
                <a:cs typeface="Arial" panose="020B0604020202020204" pitchFamily="34" charset="0"/>
              </a:rPr>
              <a:t>Plastics &amp; Rubber</a:t>
            </a:r>
          </a:p>
        </p:txBody>
      </p:sp>
      <p:sp>
        <p:nvSpPr>
          <p:cNvPr id="7" name="六邊形 6">
            <a:extLst>
              <a:ext uri="{FF2B5EF4-FFF2-40B4-BE49-F238E27FC236}">
                <a16:creationId xmlns:a16="http://schemas.microsoft.com/office/drawing/2014/main" id="{E4A5F616-03B1-4A67-B470-22BFA65DCD31}"/>
              </a:ext>
            </a:extLst>
          </p:cNvPr>
          <p:cNvSpPr/>
          <p:nvPr/>
        </p:nvSpPr>
        <p:spPr>
          <a:xfrm>
            <a:off x="3781568" y="1691158"/>
            <a:ext cx="1828206" cy="1512168"/>
          </a:xfrm>
          <a:prstGeom prst="hexagon">
            <a:avLst/>
          </a:prstGeom>
          <a:solidFill>
            <a:schemeClr val="bg1">
              <a:lumMod val="8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TW" b="1" kern="0" dirty="0">
                <a:solidFill>
                  <a:prstClr val="black"/>
                </a:solidFill>
                <a:latin typeface="Arial" panose="020B0604020202020204" pitchFamily="34" charset="0"/>
                <a:ea typeface="微軟正黑體"/>
                <a:cs typeface="Arial" panose="020B0604020202020204" pitchFamily="34" charset="0"/>
              </a:rPr>
              <a:t>Machine Tool</a:t>
            </a:r>
          </a:p>
        </p:txBody>
      </p:sp>
      <p:sp>
        <p:nvSpPr>
          <p:cNvPr id="8" name="六邊形 7">
            <a:extLst>
              <a:ext uri="{FF2B5EF4-FFF2-40B4-BE49-F238E27FC236}">
                <a16:creationId xmlns:a16="http://schemas.microsoft.com/office/drawing/2014/main" id="{BFF1AB34-FE9A-429C-AA63-3C26C4DC2D9B}"/>
              </a:ext>
            </a:extLst>
          </p:cNvPr>
          <p:cNvSpPr/>
          <p:nvPr/>
        </p:nvSpPr>
        <p:spPr>
          <a:xfrm>
            <a:off x="3825226" y="3433161"/>
            <a:ext cx="1828206" cy="1562417"/>
          </a:xfrm>
          <a:prstGeom prst="hexagon">
            <a:avLst/>
          </a:prstGeom>
          <a:solidFill>
            <a:srgbClr val="9FD0B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TW" b="1" kern="0" dirty="0">
                <a:solidFill>
                  <a:srgbClr val="FF0000"/>
                </a:solidFill>
                <a:latin typeface="Arial" panose="020B0604020202020204" pitchFamily="34" charset="0"/>
                <a:ea typeface="微軟正黑體"/>
                <a:cs typeface="Arial" panose="020B0604020202020204" pitchFamily="34" charset="0"/>
              </a:rPr>
              <a:t>Textile</a:t>
            </a:r>
          </a:p>
        </p:txBody>
      </p:sp>
      <p:grpSp>
        <p:nvGrpSpPr>
          <p:cNvPr id="9" name="群組 8">
            <a:extLst>
              <a:ext uri="{FF2B5EF4-FFF2-40B4-BE49-F238E27FC236}">
                <a16:creationId xmlns:a16="http://schemas.microsoft.com/office/drawing/2014/main" id="{E4C1D3B6-C6CB-4692-A755-0D7EE65E8F0C}"/>
              </a:ext>
            </a:extLst>
          </p:cNvPr>
          <p:cNvGrpSpPr/>
          <p:nvPr/>
        </p:nvGrpSpPr>
        <p:grpSpPr>
          <a:xfrm>
            <a:off x="2325027" y="1936796"/>
            <a:ext cx="810687" cy="889917"/>
            <a:chOff x="1241033" y="1639158"/>
            <a:chExt cx="810687" cy="88991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0" name="圖片 9">
              <a:extLst>
                <a:ext uri="{FF2B5EF4-FFF2-40B4-BE49-F238E27FC236}">
                  <a16:creationId xmlns:a16="http://schemas.microsoft.com/office/drawing/2014/main" id="{DAFDB5FF-275D-498E-A665-3CAE7D668F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41033" y="1639158"/>
              <a:ext cx="810687" cy="889917"/>
            </a:xfrm>
            <a:prstGeom prst="rect">
              <a:avLst/>
            </a:prstGeom>
          </p:spPr>
        </p:pic>
        <p:sp>
          <p:nvSpPr>
            <p:cNvPr id="11" name="橢圓 10">
              <a:extLst>
                <a:ext uri="{FF2B5EF4-FFF2-40B4-BE49-F238E27FC236}">
                  <a16:creationId xmlns:a16="http://schemas.microsoft.com/office/drawing/2014/main" id="{2FFF4966-6831-42D3-B86F-8593A81E592F}"/>
                </a:ext>
              </a:extLst>
            </p:cNvPr>
            <p:cNvSpPr/>
            <p:nvPr/>
          </p:nvSpPr>
          <p:spPr>
            <a:xfrm>
              <a:off x="1403648" y="1760235"/>
              <a:ext cx="389865" cy="359703"/>
            </a:xfrm>
            <a:prstGeom prst="ellipse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altLang="zh-TW" b="1" ker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Meiryo UI" panose="020B0604030504040204" pitchFamily="34" charset="-128"/>
                  <a:cs typeface="Arial" panose="020B0604020202020204" pitchFamily="34" charset="0"/>
                </a:rPr>
                <a:t>4</a:t>
              </a:r>
              <a:endParaRPr lang="zh-TW" altLang="en-US" b="1" ker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endParaRPr>
            </a:p>
          </p:txBody>
        </p:sp>
      </p:grpSp>
      <p:grpSp>
        <p:nvGrpSpPr>
          <p:cNvPr id="12" name="群組 11">
            <a:extLst>
              <a:ext uri="{FF2B5EF4-FFF2-40B4-BE49-F238E27FC236}">
                <a16:creationId xmlns:a16="http://schemas.microsoft.com/office/drawing/2014/main" id="{A911F4FE-98E9-4D0C-8289-8C521F9177B6}"/>
              </a:ext>
            </a:extLst>
          </p:cNvPr>
          <p:cNvGrpSpPr/>
          <p:nvPr/>
        </p:nvGrpSpPr>
        <p:grpSpPr>
          <a:xfrm>
            <a:off x="5028467" y="1575204"/>
            <a:ext cx="810687" cy="889917"/>
            <a:chOff x="1241033" y="1639158"/>
            <a:chExt cx="810687" cy="88991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3" name="圖片 12">
              <a:extLst>
                <a:ext uri="{FF2B5EF4-FFF2-40B4-BE49-F238E27FC236}">
                  <a16:creationId xmlns:a16="http://schemas.microsoft.com/office/drawing/2014/main" id="{E07A1D92-ADF7-4135-AF4E-DA36618DC7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41033" y="1639158"/>
              <a:ext cx="810687" cy="889917"/>
            </a:xfrm>
            <a:prstGeom prst="rect">
              <a:avLst/>
            </a:prstGeom>
          </p:spPr>
        </p:pic>
        <p:sp>
          <p:nvSpPr>
            <p:cNvPr id="14" name="橢圓 13">
              <a:extLst>
                <a:ext uri="{FF2B5EF4-FFF2-40B4-BE49-F238E27FC236}">
                  <a16:creationId xmlns:a16="http://schemas.microsoft.com/office/drawing/2014/main" id="{3486FAA8-9465-4404-B8FB-5987FF3DF460}"/>
                </a:ext>
              </a:extLst>
            </p:cNvPr>
            <p:cNvSpPr/>
            <p:nvPr/>
          </p:nvSpPr>
          <p:spPr>
            <a:xfrm>
              <a:off x="1439023" y="1747452"/>
              <a:ext cx="389865" cy="359703"/>
            </a:xfrm>
            <a:prstGeom prst="ellipse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altLang="zh-TW" b="1" ker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Meiryo UI" panose="020B0604030504040204" pitchFamily="34" charset="-128"/>
                  <a:cs typeface="Arial" panose="020B0604020202020204" pitchFamily="34" charset="0"/>
                </a:rPr>
                <a:t>5</a:t>
              </a:r>
              <a:endParaRPr lang="zh-TW" altLang="en-US" b="1" ker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endParaRPr>
            </a:p>
          </p:txBody>
        </p:sp>
      </p:grpSp>
      <p:grpSp>
        <p:nvGrpSpPr>
          <p:cNvPr id="15" name="群組 14">
            <a:extLst>
              <a:ext uri="{FF2B5EF4-FFF2-40B4-BE49-F238E27FC236}">
                <a16:creationId xmlns:a16="http://schemas.microsoft.com/office/drawing/2014/main" id="{3C24B352-81B8-48CB-A0B0-DE9B0BA4F4A8}"/>
              </a:ext>
            </a:extLst>
          </p:cNvPr>
          <p:cNvGrpSpPr/>
          <p:nvPr/>
        </p:nvGrpSpPr>
        <p:grpSpPr>
          <a:xfrm>
            <a:off x="1999973" y="3899666"/>
            <a:ext cx="810687" cy="889917"/>
            <a:chOff x="1241033" y="1639158"/>
            <a:chExt cx="810687" cy="88991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6" name="圖片 15">
              <a:extLst>
                <a:ext uri="{FF2B5EF4-FFF2-40B4-BE49-F238E27FC236}">
                  <a16:creationId xmlns:a16="http://schemas.microsoft.com/office/drawing/2014/main" id="{FE9F1057-0D35-4DB0-AC5B-F0B00CCB34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41033" y="1639158"/>
              <a:ext cx="810687" cy="889917"/>
            </a:xfrm>
            <a:prstGeom prst="rect">
              <a:avLst/>
            </a:prstGeom>
          </p:spPr>
        </p:pic>
        <p:sp>
          <p:nvSpPr>
            <p:cNvPr id="17" name="橢圓 16">
              <a:extLst>
                <a:ext uri="{FF2B5EF4-FFF2-40B4-BE49-F238E27FC236}">
                  <a16:creationId xmlns:a16="http://schemas.microsoft.com/office/drawing/2014/main" id="{38A813EC-37E3-47B8-BC09-C5D5CCDD0315}"/>
                </a:ext>
              </a:extLst>
            </p:cNvPr>
            <p:cNvSpPr/>
            <p:nvPr/>
          </p:nvSpPr>
          <p:spPr>
            <a:xfrm>
              <a:off x="1403648" y="1760235"/>
              <a:ext cx="389865" cy="359703"/>
            </a:xfrm>
            <a:prstGeom prst="ellipse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altLang="zh-TW" b="1" ker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Meiryo UI" panose="020B0604030504040204" pitchFamily="34" charset="-128"/>
                  <a:cs typeface="Arial" panose="020B0604020202020204" pitchFamily="34" charset="0"/>
                </a:rPr>
                <a:t>6</a:t>
              </a:r>
              <a:endParaRPr lang="zh-TW" altLang="en-US" b="1" ker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endParaRPr>
            </a:p>
          </p:txBody>
        </p:sp>
      </p:grpSp>
      <p:grpSp>
        <p:nvGrpSpPr>
          <p:cNvPr id="18" name="群組 17">
            <a:extLst>
              <a:ext uri="{FF2B5EF4-FFF2-40B4-BE49-F238E27FC236}">
                <a16:creationId xmlns:a16="http://schemas.microsoft.com/office/drawing/2014/main" id="{343F5828-A463-42A0-9439-0C686B0DADAD}"/>
              </a:ext>
            </a:extLst>
          </p:cNvPr>
          <p:cNvGrpSpPr/>
          <p:nvPr/>
        </p:nvGrpSpPr>
        <p:grpSpPr>
          <a:xfrm>
            <a:off x="3939068" y="3021416"/>
            <a:ext cx="810687" cy="889917"/>
            <a:chOff x="1241033" y="1639158"/>
            <a:chExt cx="810687" cy="88991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9" name="圖片 18">
              <a:extLst>
                <a:ext uri="{FF2B5EF4-FFF2-40B4-BE49-F238E27FC236}">
                  <a16:creationId xmlns:a16="http://schemas.microsoft.com/office/drawing/2014/main" id="{CAC17579-951E-4B13-B771-1B94E803B8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41033" y="1639158"/>
              <a:ext cx="810687" cy="889917"/>
            </a:xfrm>
            <a:prstGeom prst="rect">
              <a:avLst/>
            </a:prstGeom>
          </p:spPr>
        </p:pic>
        <p:sp>
          <p:nvSpPr>
            <p:cNvPr id="20" name="橢圓 19">
              <a:extLst>
                <a:ext uri="{FF2B5EF4-FFF2-40B4-BE49-F238E27FC236}">
                  <a16:creationId xmlns:a16="http://schemas.microsoft.com/office/drawing/2014/main" id="{2F241DFB-57C2-4E35-8344-B847C24F7725}"/>
                </a:ext>
              </a:extLst>
            </p:cNvPr>
            <p:cNvSpPr/>
            <p:nvPr/>
          </p:nvSpPr>
          <p:spPr>
            <a:xfrm>
              <a:off x="1431126" y="1760235"/>
              <a:ext cx="389865" cy="359703"/>
            </a:xfrm>
            <a:prstGeom prst="ellipse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altLang="zh-TW" b="1" ker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Meiryo UI" panose="020B0604030504040204" pitchFamily="34" charset="-128"/>
                  <a:cs typeface="Arial" panose="020B0604020202020204" pitchFamily="34" charset="0"/>
                </a:rPr>
                <a:t>6</a:t>
              </a:r>
              <a:endParaRPr lang="zh-TW" altLang="en-US" b="1" ker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endParaRPr>
            </a:p>
          </p:txBody>
        </p:sp>
      </p:grpSp>
      <p:sp>
        <p:nvSpPr>
          <p:cNvPr id="21" name="文字方塊 20">
            <a:extLst>
              <a:ext uri="{FF2B5EF4-FFF2-40B4-BE49-F238E27FC236}">
                <a16:creationId xmlns:a16="http://schemas.microsoft.com/office/drawing/2014/main" id="{EE9870F4-D917-4142-B073-E73A3B9953E5}"/>
              </a:ext>
            </a:extLst>
          </p:cNvPr>
          <p:cNvSpPr txBox="1"/>
          <p:nvPr/>
        </p:nvSpPr>
        <p:spPr>
          <a:xfrm>
            <a:off x="6042933" y="2222543"/>
            <a:ext cx="48748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zh-TW" sz="4000" b="1" dirty="0">
                <a:solidFill>
                  <a:srgbClr val="92D050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80%</a:t>
            </a:r>
            <a:r>
              <a:rPr lang="zh-TW" altLang="en-US" sz="4000" b="1" dirty="0">
                <a:solidFill>
                  <a:srgbClr val="C00000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 </a:t>
            </a:r>
            <a:r>
              <a:rPr lang="en-US" altLang="zh-TW" sz="2000" dirty="0">
                <a:solidFill>
                  <a:prstClr val="black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of products are exported</a:t>
            </a:r>
          </a:p>
        </p:txBody>
      </p:sp>
      <p:sp>
        <p:nvSpPr>
          <p:cNvPr id="23" name="六邊形 22">
            <a:extLst>
              <a:ext uri="{FF2B5EF4-FFF2-40B4-BE49-F238E27FC236}">
                <a16:creationId xmlns:a16="http://schemas.microsoft.com/office/drawing/2014/main" id="{9E7F9F9C-7850-400D-B121-D52967F08EBA}"/>
              </a:ext>
            </a:extLst>
          </p:cNvPr>
          <p:cNvSpPr/>
          <p:nvPr/>
        </p:nvSpPr>
        <p:spPr>
          <a:xfrm>
            <a:off x="3825225" y="5293988"/>
            <a:ext cx="2013928" cy="1461731"/>
          </a:xfrm>
          <a:prstGeom prst="hexagon">
            <a:avLst/>
          </a:prstGeom>
          <a:solidFill>
            <a:srgbClr val="DCD54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TW" sz="1600" b="1" kern="0">
                <a:solidFill>
                  <a:prstClr val="black"/>
                </a:solidFill>
                <a:latin typeface="Arial" panose="020B0604020202020204" pitchFamily="34" charset="0"/>
                <a:ea typeface="微軟正黑體"/>
                <a:cs typeface="Arial" panose="020B0604020202020204" pitchFamily="34" charset="0"/>
              </a:rPr>
              <a:t>Shoemaking</a:t>
            </a:r>
          </a:p>
        </p:txBody>
      </p:sp>
      <p:grpSp>
        <p:nvGrpSpPr>
          <p:cNvPr id="24" name="群組 23">
            <a:extLst>
              <a:ext uri="{FF2B5EF4-FFF2-40B4-BE49-F238E27FC236}">
                <a16:creationId xmlns:a16="http://schemas.microsoft.com/office/drawing/2014/main" id="{A480FC72-47E7-49BB-A7FE-7EEE70CA5474}"/>
              </a:ext>
            </a:extLst>
          </p:cNvPr>
          <p:cNvGrpSpPr/>
          <p:nvPr/>
        </p:nvGrpSpPr>
        <p:grpSpPr>
          <a:xfrm>
            <a:off x="4889018" y="4710854"/>
            <a:ext cx="810687" cy="889917"/>
            <a:chOff x="1241033" y="1639158"/>
            <a:chExt cx="810687" cy="88991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25" name="圖片 24">
              <a:extLst>
                <a:ext uri="{FF2B5EF4-FFF2-40B4-BE49-F238E27FC236}">
                  <a16:creationId xmlns:a16="http://schemas.microsoft.com/office/drawing/2014/main" id="{B33D3FF5-0914-4A08-A984-176B602AF8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41033" y="1639158"/>
              <a:ext cx="810687" cy="889917"/>
            </a:xfrm>
            <a:prstGeom prst="rect">
              <a:avLst/>
            </a:prstGeom>
          </p:spPr>
        </p:pic>
        <p:sp>
          <p:nvSpPr>
            <p:cNvPr id="26" name="橢圓 25">
              <a:extLst>
                <a:ext uri="{FF2B5EF4-FFF2-40B4-BE49-F238E27FC236}">
                  <a16:creationId xmlns:a16="http://schemas.microsoft.com/office/drawing/2014/main" id="{7CCB756D-DB2A-4AAF-B748-F0F2493B5EF7}"/>
                </a:ext>
              </a:extLst>
            </p:cNvPr>
            <p:cNvSpPr/>
            <p:nvPr/>
          </p:nvSpPr>
          <p:spPr>
            <a:xfrm>
              <a:off x="1451443" y="1750874"/>
              <a:ext cx="389865" cy="359703"/>
            </a:xfrm>
            <a:prstGeom prst="ellipse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altLang="zh-TW" b="1" ker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Meiryo UI" panose="020B0604030504040204" pitchFamily="34" charset="-128"/>
                  <a:cs typeface="Arial" panose="020B0604020202020204" pitchFamily="34" charset="0"/>
                </a:rPr>
                <a:t>2</a:t>
              </a:r>
              <a:endParaRPr lang="zh-TW" altLang="en-US" b="1" ker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endParaRPr>
            </a:p>
          </p:txBody>
        </p:sp>
      </p:grpSp>
      <p:sp>
        <p:nvSpPr>
          <p:cNvPr id="27" name="矩形 26">
            <a:extLst>
              <a:ext uri="{FF2B5EF4-FFF2-40B4-BE49-F238E27FC236}">
                <a16:creationId xmlns:a16="http://schemas.microsoft.com/office/drawing/2014/main" id="{D11A46DE-9F8B-48A2-B5D2-ED784ECFBFC0}"/>
              </a:ext>
            </a:extLst>
          </p:cNvPr>
          <p:cNvSpPr/>
          <p:nvPr/>
        </p:nvSpPr>
        <p:spPr>
          <a:xfrm>
            <a:off x="6255628" y="2957567"/>
            <a:ext cx="4874886" cy="496996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  <a:defRPr/>
            </a:pPr>
            <a:r>
              <a:rPr lang="en-US" altLang="zh-TW" sz="2000" dirty="0">
                <a:latin typeface="Arial"/>
                <a:ea typeface="標楷體"/>
                <a:cs typeface="Arial"/>
              </a:rPr>
              <a:t>Annual Output: US$46.4 billion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6114444D-4D56-44B8-AA73-B304DA08B444}"/>
              </a:ext>
            </a:extLst>
          </p:cNvPr>
          <p:cNvSpPr/>
          <p:nvPr/>
        </p:nvSpPr>
        <p:spPr>
          <a:xfrm>
            <a:off x="7828834" y="6053578"/>
            <a:ext cx="3384376" cy="2849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r>
              <a:rPr lang="en-US" altLang="zh-TW" sz="120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Source: TAMI, TWMA</a:t>
            </a:r>
            <a:endParaRPr lang="zh-TW" altLang="en-US" sz="120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pic>
        <p:nvPicPr>
          <p:cNvPr id="30" name="圖片 29">
            <a:extLst>
              <a:ext uri="{FF2B5EF4-FFF2-40B4-BE49-F238E27FC236}">
                <a16:creationId xmlns:a16="http://schemas.microsoft.com/office/drawing/2014/main" id="{0073A5D0-9605-440E-AFB2-B390D31E216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6991" y="3608942"/>
            <a:ext cx="5574369" cy="3135980"/>
          </a:xfrm>
          <a:prstGeom prst="rect">
            <a:avLst/>
          </a:prstGeom>
        </p:spPr>
      </p:pic>
      <p:sp>
        <p:nvSpPr>
          <p:cNvPr id="2" name="文字方塊 1">
            <a:extLst>
              <a:ext uri="{FF2B5EF4-FFF2-40B4-BE49-F238E27FC236}">
                <a16:creationId xmlns:a16="http://schemas.microsoft.com/office/drawing/2014/main" id="{D16D8A29-4670-4126-8B46-634BD9269149}"/>
              </a:ext>
            </a:extLst>
          </p:cNvPr>
          <p:cNvSpPr txBox="1"/>
          <p:nvPr/>
        </p:nvSpPr>
        <p:spPr>
          <a:xfrm>
            <a:off x="1732722" y="5973235"/>
            <a:ext cx="21558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zh-TW" b="1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In terms of annual export value </a:t>
            </a:r>
            <a:endParaRPr lang="zh-TW" altLang="en-US" b="1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31" name="文字方塊 30">
            <a:extLst>
              <a:ext uri="{FF2B5EF4-FFF2-40B4-BE49-F238E27FC236}">
                <a16:creationId xmlns:a16="http://schemas.microsoft.com/office/drawing/2014/main" id="{8A3F5D22-8255-493D-8D8E-03AD762F1CA9}"/>
              </a:ext>
            </a:extLst>
          </p:cNvPr>
          <p:cNvSpPr txBox="1"/>
          <p:nvPr/>
        </p:nvSpPr>
        <p:spPr>
          <a:xfrm>
            <a:off x="1759958" y="1360033"/>
            <a:ext cx="2014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zh-TW" b="1" dirty="0">
                <a:solidFill>
                  <a:srgbClr val="4472C4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Global rankings:</a:t>
            </a:r>
            <a:endParaRPr lang="zh-TW" altLang="en-US" b="1" dirty="0">
              <a:solidFill>
                <a:srgbClr val="4472C4"/>
              </a:solidFill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29" name="流程圖: 決策 28">
            <a:extLst>
              <a:ext uri="{FF2B5EF4-FFF2-40B4-BE49-F238E27FC236}">
                <a16:creationId xmlns:a16="http://schemas.microsoft.com/office/drawing/2014/main" id="{B5738980-4C8D-4C93-ADC8-E407E1CC7FFB}"/>
              </a:ext>
            </a:extLst>
          </p:cNvPr>
          <p:cNvSpPr/>
          <p:nvPr/>
        </p:nvSpPr>
        <p:spPr>
          <a:xfrm>
            <a:off x="457201" y="445169"/>
            <a:ext cx="937764" cy="686038"/>
          </a:xfrm>
          <a:prstGeom prst="flowChartDecision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altLang="zh-TW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2</a:t>
            </a:r>
            <a:endParaRPr lang="zh-TW" alt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49133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>
            <a:extLst>
              <a:ext uri="{FF2B5EF4-FFF2-40B4-BE49-F238E27FC236}">
                <a16:creationId xmlns:a16="http://schemas.microsoft.com/office/drawing/2014/main" id="{FBAEB527-CC2F-48F8-869A-DCFB214C0C97}"/>
              </a:ext>
            </a:extLst>
          </p:cNvPr>
          <p:cNvSpPr/>
          <p:nvPr/>
        </p:nvSpPr>
        <p:spPr>
          <a:xfrm>
            <a:off x="1524001" y="1350905"/>
            <a:ext cx="9144000" cy="562788"/>
          </a:xfrm>
          <a:prstGeom prst="rect">
            <a:avLst/>
          </a:prstGeom>
          <a:solidFill>
            <a:schemeClr val="bg2">
              <a:lumMod val="90000"/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TW" altLang="en-US">
              <a:solidFill>
                <a:prstClr val="white"/>
              </a:solidFill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B284433B-0530-4360-BF71-2F7B98673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68580" tIns="34290" rIns="68580" bIns="34290" rtlCol="0" anchor="ctr">
            <a:noAutofit/>
          </a:bodyPr>
          <a:lstStyle/>
          <a:p>
            <a:r>
              <a:rPr lang="en-US" altLang="zh-TW" dirty="0">
                <a:latin typeface="Arial" panose="020B0604020202020204" pitchFamily="34" charset="0"/>
                <a:ea typeface="Noto Sans CJK TC Black" panose="020B0A00000000000000" pitchFamily="34" charset="-120"/>
                <a:cs typeface="Arial" panose="020B0604020202020204" pitchFamily="34" charset="0"/>
              </a:rPr>
              <a:t>Automobile – Electrical Vehicle</a:t>
            </a:r>
            <a:endParaRPr lang="zh-TW" altLang="en-US" dirty="0">
              <a:latin typeface="Arial" panose="020B0604020202020204" pitchFamily="34" charset="0"/>
              <a:ea typeface="Noto Sans CJK TC Black" panose="020B0A00000000000000" pitchFamily="34" charset="-120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F0E25C14-1B7C-496E-B9A0-3434615EFCAB}"/>
              </a:ext>
            </a:extLst>
          </p:cNvPr>
          <p:cNvSpPr/>
          <p:nvPr/>
        </p:nvSpPr>
        <p:spPr>
          <a:xfrm>
            <a:off x="4638005" y="1322328"/>
            <a:ext cx="2915991" cy="60683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342900">
              <a:lnSpc>
                <a:spcPct val="114000"/>
              </a:lnSpc>
              <a:defRPr/>
            </a:pPr>
            <a:r>
              <a:rPr lang="en-US" altLang="zh-TW" sz="3200" b="1">
                <a:solidFill>
                  <a:prstClr val="black">
                    <a:lumMod val="75000"/>
                  </a:prstClr>
                </a:solidFill>
                <a:latin typeface="Arial" panose="020B0604020202020204" pitchFamily="34" charset="0"/>
                <a:ea typeface="Noto Sans CJK TC Black" panose="020B0A00000000000000" pitchFamily="34" charset="-120"/>
                <a:cs typeface="Arial" panose="020B0604020202020204" pitchFamily="34" charset="0"/>
              </a:rPr>
              <a:t>Future Trends</a:t>
            </a:r>
            <a:endParaRPr lang="zh-TW" altLang="en-US" sz="3200" b="1">
              <a:solidFill>
                <a:prstClr val="black">
                  <a:lumMod val="75000"/>
                </a:prstClr>
              </a:solidFill>
              <a:latin typeface="Arial" panose="020B0604020202020204" pitchFamily="34" charset="0"/>
              <a:ea typeface="Noto Sans CJK TC Black" panose="020B0A00000000000000" pitchFamily="34" charset="-120"/>
              <a:cs typeface="Arial" panose="020B0604020202020204" pitchFamily="34" charset="0"/>
            </a:endParaRPr>
          </a:p>
        </p:txBody>
      </p:sp>
      <p:sp>
        <p:nvSpPr>
          <p:cNvPr id="5" name="五邊形 7">
            <a:extLst>
              <a:ext uri="{FF2B5EF4-FFF2-40B4-BE49-F238E27FC236}">
                <a16:creationId xmlns:a16="http://schemas.microsoft.com/office/drawing/2014/main" id="{ED7A5F22-F022-4D50-BD6F-4AE8C2D89E69}"/>
              </a:ext>
            </a:extLst>
          </p:cNvPr>
          <p:cNvSpPr/>
          <p:nvPr/>
        </p:nvSpPr>
        <p:spPr>
          <a:xfrm>
            <a:off x="1909680" y="2572928"/>
            <a:ext cx="3049654" cy="665842"/>
          </a:xfrm>
          <a:prstGeom prst="homePlat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>
              <a:defRPr/>
            </a:pPr>
            <a:endParaRPr lang="zh-TW" altLang="en-US" sz="1013">
              <a:solidFill>
                <a:srgbClr val="FF484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6" name="＞形箭號 8">
            <a:extLst>
              <a:ext uri="{FF2B5EF4-FFF2-40B4-BE49-F238E27FC236}">
                <a16:creationId xmlns:a16="http://schemas.microsoft.com/office/drawing/2014/main" id="{A9FE8966-6971-47AC-A046-0AB649F763C1}"/>
              </a:ext>
            </a:extLst>
          </p:cNvPr>
          <p:cNvSpPr/>
          <p:nvPr/>
        </p:nvSpPr>
        <p:spPr>
          <a:xfrm>
            <a:off x="4831580" y="2572926"/>
            <a:ext cx="2856398" cy="665842"/>
          </a:xfrm>
          <a:prstGeom prst="chevron">
            <a:avLst/>
          </a:prstGeom>
          <a:solidFill>
            <a:srgbClr val="A7DCE3"/>
          </a:solidFill>
          <a:ln>
            <a:noFill/>
          </a:ln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>
              <a:defRPr/>
            </a:pPr>
            <a:endParaRPr lang="zh-TW" altLang="en-US" sz="1013">
              <a:solidFill>
                <a:srgbClr val="FF484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7" name="＞形箭號 9">
            <a:extLst>
              <a:ext uri="{FF2B5EF4-FFF2-40B4-BE49-F238E27FC236}">
                <a16:creationId xmlns:a16="http://schemas.microsoft.com/office/drawing/2014/main" id="{0293D7F1-13DD-433F-81AE-7F72AC77EDB8}"/>
              </a:ext>
            </a:extLst>
          </p:cNvPr>
          <p:cNvSpPr/>
          <p:nvPr/>
        </p:nvSpPr>
        <p:spPr>
          <a:xfrm>
            <a:off x="7553996" y="2592440"/>
            <a:ext cx="2655343" cy="658163"/>
          </a:xfrm>
          <a:prstGeom prst="chevron">
            <a:avLst/>
          </a:prstGeom>
          <a:solidFill>
            <a:srgbClr val="DCD540"/>
          </a:solidFill>
          <a:ln>
            <a:noFill/>
          </a:ln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>
              <a:defRPr/>
            </a:pPr>
            <a:endParaRPr lang="zh-TW" altLang="en-US" sz="1013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955EAC06-5A51-4951-A59F-70E54CC851F2}"/>
              </a:ext>
            </a:extLst>
          </p:cNvPr>
          <p:cNvSpPr/>
          <p:nvPr/>
        </p:nvSpPr>
        <p:spPr>
          <a:xfrm>
            <a:off x="8105687" y="2720743"/>
            <a:ext cx="16936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>
              <a:defRPr/>
            </a:pPr>
            <a:r>
              <a:rPr lang="en-US" altLang="zh-TW" b="1" dirty="0">
                <a:solidFill>
                  <a:srgbClr val="FF0000"/>
                </a:solidFill>
                <a:latin typeface="Arial" panose="020B0604020202020204" pitchFamily="34" charset="0"/>
                <a:ea typeface="Noto Sans CJK TC Black" panose="020B0A00000000000000" pitchFamily="34" charset="-120"/>
                <a:cs typeface="Arial" panose="020B0604020202020204" pitchFamily="34" charset="0"/>
              </a:rPr>
              <a:t>Safe &amp; Smart</a:t>
            </a:r>
            <a:endParaRPr lang="zh-TW" altLang="en-US" b="1" dirty="0">
              <a:solidFill>
                <a:srgbClr val="FF0000"/>
              </a:solidFill>
              <a:latin typeface="Arial" panose="020B0604020202020204" pitchFamily="34" charset="0"/>
              <a:ea typeface="Noto Sans CJK TC Black" panose="020B0A00000000000000" pitchFamily="34" charset="-120"/>
              <a:cs typeface="Arial" panose="020B0604020202020204" pitchFamily="34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12A510C0-C6A4-416B-9CAC-72FD009E79E9}"/>
              </a:ext>
            </a:extLst>
          </p:cNvPr>
          <p:cNvSpPr/>
          <p:nvPr/>
        </p:nvSpPr>
        <p:spPr>
          <a:xfrm>
            <a:off x="4831580" y="2592440"/>
            <a:ext cx="28647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342900">
              <a:defRPr/>
            </a:pPr>
            <a:r>
              <a:rPr lang="en-US" altLang="zh-TW" b="1" dirty="0">
                <a:solidFill>
                  <a:srgbClr val="FF0000"/>
                </a:solidFill>
                <a:latin typeface="Arial" panose="020B0604020202020204" pitchFamily="34" charset="0"/>
                <a:ea typeface="Noto Sans CJK TC Black" panose="020B0A00000000000000" pitchFamily="34" charset="-120"/>
                <a:cs typeface="Arial" panose="020B0604020202020204" pitchFamily="34" charset="0"/>
              </a:rPr>
              <a:t>Lightweight Materials </a:t>
            </a:r>
          </a:p>
          <a:p>
            <a:pPr algn="ctr" defTabSz="342900">
              <a:defRPr/>
            </a:pPr>
            <a:r>
              <a:rPr lang="en-US" altLang="zh-TW" b="1" dirty="0">
                <a:latin typeface="Arial" panose="020B0604020202020204" pitchFamily="34" charset="0"/>
                <a:ea typeface="Noto Sans CJK TC Black" panose="020B0A00000000000000" pitchFamily="34" charset="-120"/>
                <a:cs typeface="Arial" panose="020B0604020202020204" pitchFamily="34" charset="0"/>
              </a:rPr>
              <a:t>Modular Design</a:t>
            </a:r>
            <a:endParaRPr lang="zh-TW" altLang="en-US" b="1" dirty="0">
              <a:latin typeface="Arial" panose="020B0604020202020204" pitchFamily="34" charset="0"/>
              <a:ea typeface="Noto Sans CJK TC Black" panose="020B0A00000000000000" pitchFamily="34" charset="-120"/>
              <a:cs typeface="Arial" panose="020B0604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335A0AA1-1835-432C-8833-0DD22EDDF933}"/>
              </a:ext>
            </a:extLst>
          </p:cNvPr>
          <p:cNvSpPr/>
          <p:nvPr/>
        </p:nvSpPr>
        <p:spPr>
          <a:xfrm>
            <a:off x="1795407" y="2572928"/>
            <a:ext cx="31709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342900">
              <a:defRPr/>
            </a:pPr>
            <a:r>
              <a:rPr lang="en-US" altLang="zh-TW" b="1" dirty="0">
                <a:solidFill>
                  <a:srgbClr val="FF0000"/>
                </a:solidFill>
                <a:latin typeface="Arial" panose="020B0604020202020204" pitchFamily="34" charset="0"/>
                <a:ea typeface="Noto Sans CJK TC Black" panose="020B0A00000000000000" pitchFamily="34" charset="-120"/>
                <a:cs typeface="Arial" panose="020B0604020202020204" pitchFamily="34" charset="0"/>
              </a:rPr>
              <a:t>Energy Saving</a:t>
            </a:r>
          </a:p>
          <a:p>
            <a:pPr algn="ctr" defTabSz="342900">
              <a:defRPr/>
            </a:pPr>
            <a:r>
              <a:rPr lang="en-US" altLang="zh-TW" b="1" dirty="0">
                <a:latin typeface="Arial" panose="020B0604020202020204" pitchFamily="34" charset="0"/>
                <a:ea typeface="Noto Sans CJK TC Black" panose="020B0A00000000000000" pitchFamily="34" charset="-120"/>
                <a:cs typeface="Arial" panose="020B0604020202020204" pitchFamily="34" charset="0"/>
              </a:rPr>
              <a:t>Environmentally Friendly</a:t>
            </a:r>
            <a:endParaRPr lang="zh-TW" altLang="en-US" b="1" dirty="0">
              <a:latin typeface="Arial" panose="020B0604020202020204" pitchFamily="34" charset="0"/>
              <a:ea typeface="Noto Sans CJK TC Black" panose="020B0A00000000000000" pitchFamily="34" charset="-120"/>
              <a:cs typeface="Arial" panose="020B0604020202020204" pitchFamily="34" charset="0"/>
            </a:endParaRPr>
          </a:p>
        </p:txBody>
      </p:sp>
      <p:sp>
        <p:nvSpPr>
          <p:cNvPr id="11" name="圓角矩形 13">
            <a:extLst>
              <a:ext uri="{FF2B5EF4-FFF2-40B4-BE49-F238E27FC236}">
                <a16:creationId xmlns:a16="http://schemas.microsoft.com/office/drawing/2014/main" id="{5C7E8F74-731A-44F6-9B1B-EBB57BDA38E0}"/>
              </a:ext>
            </a:extLst>
          </p:cNvPr>
          <p:cNvSpPr/>
          <p:nvPr/>
        </p:nvSpPr>
        <p:spPr>
          <a:xfrm>
            <a:off x="2219378" y="3640089"/>
            <a:ext cx="2513665" cy="2237576"/>
          </a:xfrm>
          <a:prstGeom prst="roundRect">
            <a:avLst>
              <a:gd name="adj" fmla="val 9615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342900">
              <a:spcBef>
                <a:spcPts val="338"/>
              </a:spcBef>
              <a:spcAft>
                <a:spcPts val="338"/>
              </a:spcAft>
              <a:defRPr/>
            </a:pPr>
            <a:endParaRPr lang="en-US" altLang="zh-TW" sz="1200">
              <a:solidFill>
                <a:prstClr val="black"/>
              </a:solidFill>
              <a:latin typeface="Arial" panose="020B0604020202020204" pitchFamily="34" charset="0"/>
              <a:ea typeface="Noto Sans CJK TC Black" panose="020B0A00000000000000" pitchFamily="34" charset="-120"/>
              <a:cs typeface="Arial" panose="020B0604020202020204" pitchFamily="34" charset="0"/>
            </a:endParaRPr>
          </a:p>
        </p:txBody>
      </p:sp>
      <p:sp>
        <p:nvSpPr>
          <p:cNvPr id="12" name="圓角矩形 14">
            <a:extLst>
              <a:ext uri="{FF2B5EF4-FFF2-40B4-BE49-F238E27FC236}">
                <a16:creationId xmlns:a16="http://schemas.microsoft.com/office/drawing/2014/main" id="{221E1D69-8A36-4E11-837E-B4891826EAA0}"/>
              </a:ext>
            </a:extLst>
          </p:cNvPr>
          <p:cNvSpPr/>
          <p:nvPr/>
        </p:nvSpPr>
        <p:spPr>
          <a:xfrm>
            <a:off x="4959335" y="3617595"/>
            <a:ext cx="2513665" cy="2237577"/>
          </a:xfrm>
          <a:prstGeom prst="roundRect">
            <a:avLst>
              <a:gd name="adj" fmla="val 9318"/>
            </a:avLst>
          </a:prstGeom>
          <a:solidFill>
            <a:srgbClr val="A7DCE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98835" indent="-198835" defTabSz="342900">
              <a:buFont typeface="+mj-lt"/>
              <a:buAutoNum type="arabicPeriod"/>
              <a:defRPr/>
            </a:pPr>
            <a:endParaRPr lang="en-US" altLang="zh-TW" sz="975">
              <a:solidFill>
                <a:srgbClr val="002060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13" name="圓角矩形 16">
            <a:extLst>
              <a:ext uri="{FF2B5EF4-FFF2-40B4-BE49-F238E27FC236}">
                <a16:creationId xmlns:a16="http://schemas.microsoft.com/office/drawing/2014/main" id="{559D3007-5868-4EF6-90C5-DEF096703482}"/>
              </a:ext>
            </a:extLst>
          </p:cNvPr>
          <p:cNvSpPr/>
          <p:nvPr/>
        </p:nvSpPr>
        <p:spPr>
          <a:xfrm>
            <a:off x="7695675" y="3607399"/>
            <a:ext cx="2513665" cy="2237575"/>
          </a:xfrm>
          <a:prstGeom prst="roundRect">
            <a:avLst>
              <a:gd name="adj" fmla="val 10026"/>
            </a:avLst>
          </a:prstGeom>
          <a:solidFill>
            <a:srgbClr val="DCD54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92881" indent="-192881" defTabSz="342900">
              <a:buFont typeface="+mj-lt"/>
              <a:buAutoNum type="arabicPeriod"/>
              <a:defRPr/>
            </a:pPr>
            <a:endParaRPr lang="en-US" altLang="zh-TW" sz="975">
              <a:solidFill>
                <a:srgbClr val="002060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A181F14B-0ADF-4BB8-96F5-47AB2CE8453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 flipH="1">
            <a:off x="625894" y="5062893"/>
            <a:ext cx="1293893" cy="2465939"/>
          </a:xfrm>
          <a:prstGeom prst="rect">
            <a:avLst/>
          </a:prstGeom>
        </p:spPr>
      </p:pic>
      <p:sp>
        <p:nvSpPr>
          <p:cNvPr id="17" name="文字方塊 16">
            <a:extLst>
              <a:ext uri="{FF2B5EF4-FFF2-40B4-BE49-F238E27FC236}">
                <a16:creationId xmlns:a16="http://schemas.microsoft.com/office/drawing/2014/main" id="{B473AC00-3A6F-4088-A6F9-FDB2F4055A44}"/>
              </a:ext>
            </a:extLst>
          </p:cNvPr>
          <p:cNvSpPr txBox="1"/>
          <p:nvPr/>
        </p:nvSpPr>
        <p:spPr>
          <a:xfrm>
            <a:off x="2190455" y="3808759"/>
            <a:ext cx="2524056" cy="18928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4313" indent="-214313" defTabSz="342900">
              <a:spcBef>
                <a:spcPts val="338"/>
              </a:spcBef>
              <a:spcAft>
                <a:spcPts val="338"/>
              </a:spcAft>
              <a:buFont typeface="Arial" panose="020B0604020202020204" pitchFamily="34" charset="0"/>
              <a:buChar char="•"/>
              <a:defRPr/>
            </a:pPr>
            <a:r>
              <a:rPr lang="en-US" altLang="zh-TW" sz="1600" dirty="0">
                <a:solidFill>
                  <a:prstClr val="black"/>
                </a:solidFill>
                <a:latin typeface="Arial" panose="020B0604020202020204" pitchFamily="34" charset="0"/>
                <a:ea typeface="Noto Sans CJK TC Black" panose="020B0A00000000000000" pitchFamily="34" charset="-120"/>
                <a:cs typeface="Arial" panose="020B0604020202020204" pitchFamily="34" charset="0"/>
              </a:rPr>
              <a:t>Driven </a:t>
            </a:r>
            <a:r>
              <a:rPr lang="en-US" altLang="zh-TW" sz="1600" dirty="0">
                <a:latin typeface="Arial" panose="020B0604020202020204" pitchFamily="34" charset="0"/>
                <a:ea typeface="Noto Sans CJK TC Black" panose="020B0A00000000000000" pitchFamily="34" charset="-120"/>
                <a:cs typeface="Arial" panose="020B0604020202020204" pitchFamily="34" charset="0"/>
              </a:rPr>
              <a:t>by Government Initiatives, Incentives</a:t>
            </a:r>
            <a:br>
              <a:rPr lang="en-US" altLang="zh-TW" sz="1600" dirty="0">
                <a:latin typeface="Arial" panose="020B0604020202020204" pitchFamily="34" charset="0"/>
                <a:ea typeface="Noto Sans CJK TC Black" panose="020B0A00000000000000" pitchFamily="34" charset="-120"/>
                <a:cs typeface="Arial" panose="020B0604020202020204" pitchFamily="34" charset="0"/>
              </a:rPr>
            </a:br>
            <a:r>
              <a:rPr lang="en-US" altLang="zh-TW" sz="1600" dirty="0">
                <a:latin typeface="Arial" panose="020B0604020202020204" pitchFamily="34" charset="0"/>
                <a:ea typeface="Noto Sans CJK TC Black" panose="020B0A00000000000000" pitchFamily="34" charset="-120"/>
                <a:cs typeface="Arial" panose="020B0604020202020204" pitchFamily="34" charset="0"/>
              </a:rPr>
              <a:t>and people eco-awareness</a:t>
            </a:r>
          </a:p>
          <a:p>
            <a:pPr marL="214313" indent="-214313" defTabSz="342900">
              <a:spcBef>
                <a:spcPts val="338"/>
              </a:spcBef>
              <a:spcAft>
                <a:spcPts val="338"/>
              </a:spcAft>
              <a:buFont typeface="Arial" panose="020B0604020202020204" pitchFamily="34" charset="0"/>
              <a:buChar char="•"/>
              <a:defRPr/>
            </a:pPr>
            <a:r>
              <a:rPr lang="en-US" altLang="zh-TW" sz="1600" dirty="0">
                <a:latin typeface="Arial" panose="020B0604020202020204" pitchFamily="34" charset="0"/>
                <a:ea typeface="Noto Sans CJK TC Black" panose="020B0A00000000000000" pitchFamily="34" charset="-120"/>
                <a:cs typeface="Arial" panose="020B0604020202020204" pitchFamily="34" charset="0"/>
              </a:rPr>
              <a:t>Improved efficiency and accuracy in motors, sensors and BMS</a:t>
            </a:r>
          </a:p>
        </p:txBody>
      </p:sp>
      <p:sp>
        <p:nvSpPr>
          <p:cNvPr id="21" name="文字方塊 20">
            <a:extLst>
              <a:ext uri="{FF2B5EF4-FFF2-40B4-BE49-F238E27FC236}">
                <a16:creationId xmlns:a16="http://schemas.microsoft.com/office/drawing/2014/main" id="{6B845EE1-0738-469C-9105-4E52BD9BADF2}"/>
              </a:ext>
            </a:extLst>
          </p:cNvPr>
          <p:cNvSpPr txBox="1"/>
          <p:nvPr/>
        </p:nvSpPr>
        <p:spPr>
          <a:xfrm>
            <a:off x="4966393" y="3664829"/>
            <a:ext cx="2513664" cy="21903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285750" indent="-285750" defTabSz="457200">
              <a:spcBef>
                <a:spcPts val="450"/>
              </a:spcBef>
              <a:spcAft>
                <a:spcPts val="450"/>
              </a:spcAft>
              <a:buFont typeface="Arial" panose="020B0604020202020204" pitchFamily="34" charset="0"/>
              <a:buChar char="•"/>
              <a:defRPr>
                <a:latin typeface="Noto Sans CJK TC Black" panose="020B0A00000000000000" pitchFamily="34" charset="-120"/>
                <a:ea typeface="Noto Sans CJK TC Black" panose="020B0A00000000000000" pitchFamily="34" charset="-12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en-US" altLang="zh-TW" sz="1600" dirty="0">
                <a:latin typeface="Arial" panose="020B0604020202020204" pitchFamily="34" charset="0"/>
                <a:cs typeface="Arial" panose="020B0604020202020204" pitchFamily="34" charset="0"/>
              </a:rPr>
              <a:t>Use</a:t>
            </a:r>
            <a:r>
              <a:rPr lang="zh-TW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600" dirty="0">
                <a:latin typeface="Arial" panose="020B0604020202020204" pitchFamily="34" charset="0"/>
                <a:cs typeface="Arial" panose="020B0604020202020204" pitchFamily="34" charset="0"/>
              </a:rPr>
              <a:t>of ultra-high strength steel : carbon fiber, composite metals</a:t>
            </a:r>
          </a:p>
          <a:p>
            <a:pPr>
              <a:defRPr/>
            </a:pPr>
            <a:r>
              <a:rPr lang="en-US" altLang="zh-TW" sz="1600" dirty="0">
                <a:latin typeface="Arial" panose="020B0604020202020204" pitchFamily="34" charset="0"/>
                <a:cs typeface="Arial" panose="020B0604020202020204" pitchFamily="34" charset="0"/>
              </a:rPr>
              <a:t>Modular component design for cross different brands such as VW, REE &amp; MIH</a:t>
            </a:r>
          </a:p>
        </p:txBody>
      </p: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25744D59-3619-4D81-8023-D2843C67350E}"/>
              </a:ext>
            </a:extLst>
          </p:cNvPr>
          <p:cNvSpPr txBox="1"/>
          <p:nvPr/>
        </p:nvSpPr>
        <p:spPr>
          <a:xfrm>
            <a:off x="7708319" y="3654634"/>
            <a:ext cx="2488374" cy="21903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285750" indent="-285750" defTabSz="457200">
              <a:spcBef>
                <a:spcPts val="450"/>
              </a:spcBef>
              <a:spcAft>
                <a:spcPts val="450"/>
              </a:spcAft>
              <a:buFont typeface="Arial" panose="020B0604020202020204" pitchFamily="34" charset="0"/>
              <a:buChar char="•"/>
              <a:defRPr>
                <a:latin typeface="Noto Sans CJK TC Black" panose="020B0A00000000000000" pitchFamily="34" charset="-120"/>
                <a:ea typeface="Noto Sans CJK TC Black" panose="020B0A00000000000000" pitchFamily="34" charset="-12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en-US" altLang="zh-TW" sz="1600" dirty="0">
                <a:latin typeface="Arial" panose="020B0604020202020204" pitchFamily="34" charset="0"/>
                <a:cs typeface="Arial" panose="020B0604020202020204" pitchFamily="34" charset="0"/>
              </a:rPr>
              <a:t>Sensor, computing &amp; various components increase active  and passive safety</a:t>
            </a:r>
          </a:p>
          <a:p>
            <a:pPr>
              <a:defRPr/>
            </a:pPr>
            <a:r>
              <a:rPr lang="en-US" altLang="zh-TW" sz="1600" dirty="0">
                <a:latin typeface="Arial" panose="020B0604020202020204" pitchFamily="34" charset="0"/>
                <a:cs typeface="Arial" panose="020B0604020202020204" pitchFamily="34" charset="0"/>
              </a:rPr>
              <a:t>Connected vehicle enables infotainment, navigation</a:t>
            </a:r>
            <a:r>
              <a:rPr lang="zh-TW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600" dirty="0">
                <a:latin typeface="Arial" panose="020B0604020202020204" pitchFamily="34" charset="0"/>
                <a:cs typeface="Arial" panose="020B0604020202020204" pitchFamily="34" charset="0"/>
              </a:rPr>
              <a:t>&amp;</a:t>
            </a:r>
            <a:r>
              <a:rPr lang="zh-TW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600" dirty="0">
                <a:latin typeface="Arial" panose="020B0604020202020204" pitchFamily="34" charset="0"/>
                <a:cs typeface="Arial" panose="020B0604020202020204" pitchFamily="34" charset="0"/>
              </a:rPr>
              <a:t>payments</a:t>
            </a:r>
          </a:p>
        </p:txBody>
      </p:sp>
      <p:sp>
        <p:nvSpPr>
          <p:cNvPr id="18" name="流程圖: 決策 17">
            <a:extLst>
              <a:ext uri="{FF2B5EF4-FFF2-40B4-BE49-F238E27FC236}">
                <a16:creationId xmlns:a16="http://schemas.microsoft.com/office/drawing/2014/main" id="{4A0CD4C3-F299-4DBD-B957-C5D013CAC22B}"/>
              </a:ext>
            </a:extLst>
          </p:cNvPr>
          <p:cNvSpPr/>
          <p:nvPr/>
        </p:nvSpPr>
        <p:spPr>
          <a:xfrm>
            <a:off x="457201" y="445169"/>
            <a:ext cx="937764" cy="686038"/>
          </a:xfrm>
          <a:prstGeom prst="flowChartDecision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altLang="zh-TW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3</a:t>
            </a:r>
            <a:endParaRPr lang="zh-TW" alt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811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1.11111E-6 L 1.14505 0.00092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253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>
            <a:extLst>
              <a:ext uri="{FF2B5EF4-FFF2-40B4-BE49-F238E27FC236}">
                <a16:creationId xmlns:a16="http://schemas.microsoft.com/office/drawing/2014/main" id="{960E81CF-347A-4C5B-8A3F-833FAAC9548F}"/>
              </a:ext>
            </a:extLst>
          </p:cNvPr>
          <p:cNvSpPr/>
          <p:nvPr/>
        </p:nvSpPr>
        <p:spPr>
          <a:xfrm>
            <a:off x="1524001" y="1350905"/>
            <a:ext cx="9144000" cy="562788"/>
          </a:xfrm>
          <a:prstGeom prst="rect">
            <a:avLst/>
          </a:prstGeom>
          <a:solidFill>
            <a:schemeClr val="bg2">
              <a:lumMod val="90000"/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TW" altLang="en-US">
              <a:solidFill>
                <a:prstClr val="white"/>
              </a:solidFill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pic>
        <p:nvPicPr>
          <p:cNvPr id="29" name="圖片 28">
            <a:extLst>
              <a:ext uri="{FF2B5EF4-FFF2-40B4-BE49-F238E27FC236}">
                <a16:creationId xmlns:a16="http://schemas.microsoft.com/office/drawing/2014/main" id="{A5D3D4B5-3812-4A3C-99EA-549ABEA80D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961" b="98693" l="5419" r="90887">
                        <a14:foregroundMark x1="26108" y1="54248" x2="26108" y2="54248"/>
                        <a14:foregroundMark x1="12808" y1="51634" x2="12808" y2="51634"/>
                        <a14:foregroundMark x1="12069" y1="52941" x2="12069" y2="52941"/>
                        <a14:foregroundMark x1="12315" y1="49673" x2="12315" y2="49673"/>
                        <a14:foregroundMark x1="10837" y1="58170" x2="10837" y2="58170"/>
                        <a14:foregroundMark x1="10591" y1="75817" x2="10591" y2="75817"/>
                        <a14:foregroundMark x1="10591" y1="78431" x2="10591" y2="78431"/>
                        <a14:foregroundMark x1="9852" y1="79739" x2="9852" y2="79739"/>
                        <a14:foregroundMark x1="67241" y1="22222" x2="67241" y2="22222"/>
                        <a14:foregroundMark x1="66749" y1="14379" x2="66749" y2="14379"/>
                        <a14:foregroundMark x1="69212" y1="14379" x2="69704" y2="14379"/>
                        <a14:foregroundMark x1="71429" y1="14379" x2="72660" y2="14379"/>
                        <a14:foregroundMark x1="74631" y1="15033" x2="75123" y2="16340"/>
                        <a14:foregroundMark x1="78325" y1="22222" x2="78571" y2="23529"/>
                        <a14:foregroundMark x1="79557" y1="29412" x2="79557" y2="29412"/>
                        <a14:foregroundMark x1="81034" y1="30719" x2="82020" y2="35948"/>
                        <a14:foregroundMark x1="82020" y1="39869" x2="82020" y2="39869"/>
                        <a14:foregroundMark x1="85961" y1="42484" x2="85961" y2="43137"/>
                        <a14:foregroundMark x1="85961" y1="52288" x2="85961" y2="52288"/>
                        <a14:foregroundMark x1="86207" y1="47712" x2="86207" y2="47712"/>
                        <a14:foregroundMark x1="51478" y1="19608" x2="51478" y2="19608"/>
                        <a14:foregroundMark x1="44335" y1="26144" x2="44335" y2="26144"/>
                        <a14:foregroundMark x1="42611" y1="28105" x2="42611" y2="28105"/>
                        <a14:foregroundMark x1="38177" y1="25490" x2="38177" y2="25490"/>
                        <a14:foregroundMark x1="34975" y1="27451" x2="33990" y2="28758"/>
                        <a14:foregroundMark x1="32512" y1="30719" x2="32512" y2="30719"/>
                        <a14:foregroundMark x1="32759" y1="32026" x2="34729" y2="32026"/>
                        <a14:foregroundMark x1="35468" y1="32026" x2="35961" y2="32026"/>
                        <a14:foregroundMark x1="30296" y1="32680" x2="29803" y2="33987"/>
                        <a14:foregroundMark x1="29803" y1="37908" x2="30542" y2="37908"/>
                        <a14:foregroundMark x1="45567" y1="33987" x2="47044" y2="34641"/>
                        <a14:foregroundMark x1="51232" y1="35294" x2="51232" y2="35294"/>
                        <a14:foregroundMark x1="61330" y1="15686" x2="61330" y2="15686"/>
                        <a14:foregroundMark x1="64532" y1="12418" x2="64532" y2="12418"/>
                        <a14:foregroundMark x1="59360" y1="12418" x2="59360" y2="12418"/>
                        <a14:foregroundMark x1="55665" y1="13725" x2="55172" y2="13725"/>
                        <a14:foregroundMark x1="51232" y1="15033" x2="49754" y2="15033"/>
                        <a14:foregroundMark x1="47783" y1="13072" x2="46552" y2="13072"/>
                        <a14:foregroundMark x1="44581" y1="14379" x2="44581" y2="14379"/>
                        <a14:foregroundMark x1="41626" y1="15686" x2="41133" y2="16340"/>
                        <a14:foregroundMark x1="38670" y1="19608" x2="38670" y2="19608"/>
                        <a14:foregroundMark x1="37438" y1="24183" x2="36453" y2="24837"/>
                        <a14:foregroundMark x1="34483" y1="26144" x2="34483" y2="26144"/>
                        <a14:foregroundMark x1="33990" y1="30065" x2="33990" y2="30065"/>
                        <a14:foregroundMark x1="36453" y1="35948" x2="36946" y2="35948"/>
                        <a14:foregroundMark x1="37931" y1="36601" x2="38424" y2="36601"/>
                        <a14:foregroundMark x1="41379" y1="36601" x2="45074" y2="36601"/>
                        <a14:foregroundMark x1="45074" y1="36601" x2="46059" y2="35948"/>
                        <a14:foregroundMark x1="47783" y1="35948" x2="49507" y2="35948"/>
                        <a14:foregroundMark x1="50246" y1="35948" x2="50739" y2="3594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87363" y="4650172"/>
            <a:ext cx="3919436" cy="1477029"/>
          </a:xfrm>
          <a:prstGeom prst="rect">
            <a:avLst/>
          </a:prstGeom>
        </p:spPr>
      </p:pic>
      <p:sp>
        <p:nvSpPr>
          <p:cNvPr id="4" name="圓角矩形 3"/>
          <p:cNvSpPr/>
          <p:nvPr/>
        </p:nvSpPr>
        <p:spPr>
          <a:xfrm>
            <a:off x="8700753" y="2755566"/>
            <a:ext cx="1921822" cy="2107872"/>
          </a:xfrm>
          <a:prstGeom prst="roundRect">
            <a:avLst>
              <a:gd name="adj" fmla="val 8016"/>
            </a:avLst>
          </a:prstGeom>
          <a:solidFill>
            <a:schemeClr val="bg1"/>
          </a:solidFill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defRPr/>
            </a:pPr>
            <a:r>
              <a:rPr lang="en-US" altLang="zh-TW" sz="900" b="1" u="sng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Battery Cell and Material </a:t>
            </a:r>
          </a:p>
          <a:p>
            <a:pPr>
              <a:defRPr/>
            </a:pPr>
            <a:r>
              <a:rPr lang="en-US" altLang="zh-TW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BenQ</a:t>
            </a:r>
            <a:r>
              <a:rPr lang="en-US" altLang="zh-TW" sz="900" dirty="0">
                <a:solidFill>
                  <a:srgbClr val="0563C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, </a:t>
            </a:r>
            <a:r>
              <a:rPr lang="en-US" altLang="zh-TW" sz="900" dirty="0" err="1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CorMax</a:t>
            </a:r>
            <a:r>
              <a:rPr lang="en-US" altLang="zh-TW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, </a:t>
            </a:r>
            <a:r>
              <a:rPr lang="en-US" altLang="zh-TW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MECHEMA</a:t>
            </a:r>
            <a:r>
              <a:rPr lang="en-US" altLang="zh-TW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,</a:t>
            </a:r>
            <a:r>
              <a:rPr lang="zh-TW" altLang="en-US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CAEC</a:t>
            </a:r>
            <a:r>
              <a:rPr lang="en-US" altLang="zh-TW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, </a:t>
            </a:r>
            <a:r>
              <a:rPr lang="en-US" altLang="zh-TW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CSCC</a:t>
            </a:r>
            <a:endParaRPr lang="en-US" altLang="zh-TW" sz="900" dirty="0">
              <a:solidFill>
                <a:srgbClr val="00B0F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defRPr/>
            </a:pPr>
            <a:r>
              <a:rPr lang="en-US" altLang="zh-TW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Formosa Plastics Group</a:t>
            </a:r>
            <a:r>
              <a:rPr lang="en-US" altLang="zh-TW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, </a:t>
            </a:r>
            <a:r>
              <a:rPr lang="en-US" altLang="zh-TW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Co-Tech</a:t>
            </a:r>
            <a:r>
              <a:rPr lang="en-US" altLang="zh-TW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, </a:t>
            </a:r>
            <a:r>
              <a:rPr lang="en-US" altLang="zh-TW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Chang Chun</a:t>
            </a:r>
            <a:endParaRPr lang="en-US" altLang="zh-TW" sz="900" dirty="0">
              <a:solidFill>
                <a:srgbClr val="00B0F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defRPr/>
            </a:pPr>
            <a:r>
              <a:rPr lang="en-US" altLang="zh-TW" sz="900" b="1" u="sng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Battery Module</a:t>
            </a:r>
          </a:p>
          <a:p>
            <a:pPr>
              <a:defRPr/>
            </a:pPr>
            <a:r>
              <a:rPr lang="en-US" altLang="zh-TW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C-Tech</a:t>
            </a:r>
            <a:r>
              <a:rPr lang="en-US" altLang="zh-TW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, SMP</a:t>
            </a:r>
            <a:r>
              <a:rPr lang="en-US" altLang="zh-TW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, </a:t>
            </a:r>
            <a:r>
              <a:rPr lang="en-US" altLang="zh-TW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E-One</a:t>
            </a:r>
            <a:r>
              <a:rPr lang="en-US" altLang="zh-TW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, </a:t>
            </a:r>
            <a:r>
              <a:rPr lang="en-US" altLang="zh-TW" sz="900" dirty="0" err="1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Amita</a:t>
            </a:r>
            <a:r>
              <a:rPr lang="en-US" altLang="zh-TW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Technologies</a:t>
            </a:r>
            <a:r>
              <a:rPr lang="en-US" altLang="zh-TW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, </a:t>
            </a:r>
            <a:r>
              <a:rPr lang="en-US" altLang="zh-TW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PIHSIANG</a:t>
            </a:r>
            <a:r>
              <a:rPr lang="en-US" altLang="zh-TW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,</a:t>
            </a:r>
            <a:r>
              <a:rPr lang="zh-TW" altLang="en-US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CHANG</a:t>
            </a:r>
            <a:r>
              <a:rPr lang="zh-TW" altLang="en-US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zh-TW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HONG</a:t>
            </a:r>
            <a:r>
              <a:rPr lang="en-US" altLang="zh-TW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, </a:t>
            </a:r>
            <a:r>
              <a:rPr lang="en-US" altLang="zh-TW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1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Digi-Triumph</a:t>
            </a:r>
            <a:endParaRPr lang="en-US" altLang="zh-TW" sz="900" dirty="0">
              <a:solidFill>
                <a:srgbClr val="00B0F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defRPr/>
            </a:pPr>
            <a:r>
              <a:rPr lang="en-US" altLang="zh-TW" sz="900" dirty="0" err="1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2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Dynapack</a:t>
            </a:r>
            <a:r>
              <a:rPr lang="en-US" altLang="zh-TW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, </a:t>
            </a:r>
            <a:r>
              <a:rPr lang="en-US" altLang="zh-TW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2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J.S Power</a:t>
            </a:r>
            <a:r>
              <a:rPr lang="en-US" altLang="zh-TW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, </a:t>
            </a:r>
            <a:r>
              <a:rPr lang="en-US" altLang="zh-TW" sz="900" dirty="0" err="1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2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Masterhold</a:t>
            </a:r>
            <a:r>
              <a:rPr lang="en-US" altLang="zh-TW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, </a:t>
            </a:r>
            <a:r>
              <a:rPr lang="en-US" altLang="zh-TW" sz="900" dirty="0" err="1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2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Simplo</a:t>
            </a:r>
            <a:endParaRPr lang="en-US" altLang="zh-TW" sz="900" dirty="0">
              <a:solidFill>
                <a:srgbClr val="00B0F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defRPr/>
            </a:pPr>
            <a:r>
              <a:rPr lang="en-US" altLang="zh-TW" sz="900" b="1" u="sng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Battery Management System</a:t>
            </a:r>
          </a:p>
          <a:p>
            <a:pPr>
              <a:defRPr/>
            </a:pPr>
            <a:r>
              <a:rPr lang="en-US" altLang="zh-TW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2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Chroma </a:t>
            </a:r>
            <a:r>
              <a:rPr lang="en-US" altLang="zh-TW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, </a:t>
            </a:r>
            <a:r>
              <a:rPr lang="en-US" altLang="zh-TW" sz="900" dirty="0" err="1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2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Mobiletron</a:t>
            </a:r>
            <a:r>
              <a:rPr lang="en-US" altLang="zh-TW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,</a:t>
            </a:r>
            <a:r>
              <a:rPr lang="zh-TW" altLang="en-US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2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DELTA</a:t>
            </a:r>
            <a:r>
              <a:rPr lang="en-US" altLang="zh-TW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,</a:t>
            </a:r>
            <a:r>
              <a:rPr lang="zh-TW" altLang="en-US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2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Han-win</a:t>
            </a:r>
            <a:endParaRPr lang="en-US" altLang="zh-TW" sz="900" dirty="0">
              <a:solidFill>
                <a:srgbClr val="00B0F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defRPr/>
            </a:pPr>
            <a:endParaRPr lang="en-US" altLang="zh-TW" sz="9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defRPr/>
            </a:pPr>
            <a:endParaRPr lang="en-US" altLang="zh-TW" sz="9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D8B84935-F85A-4951-908C-F17F228F9C42}"/>
              </a:ext>
            </a:extLst>
          </p:cNvPr>
          <p:cNvSpPr/>
          <p:nvPr/>
        </p:nvSpPr>
        <p:spPr>
          <a:xfrm>
            <a:off x="8986987" y="2464031"/>
            <a:ext cx="1310136" cy="25991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altLang="zh-TW" sz="1400" b="1">
                <a:solidFill>
                  <a:prstClr val="white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Battery</a:t>
            </a:r>
            <a:endParaRPr lang="zh-TW" altLang="en-US" sz="1400" b="1">
              <a:solidFill>
                <a:prstClr val="white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5386" y="4615375"/>
            <a:ext cx="814011" cy="15466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圓角矩形 6"/>
          <p:cNvSpPr/>
          <p:nvPr/>
        </p:nvSpPr>
        <p:spPr>
          <a:xfrm>
            <a:off x="8324864" y="5285918"/>
            <a:ext cx="2277149" cy="1327318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defRPr/>
            </a:pPr>
            <a:r>
              <a:rPr lang="en-US" altLang="zh-TW" sz="900" b="1" u="sng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System and Integrator</a:t>
            </a:r>
          </a:p>
          <a:p>
            <a:pPr>
              <a:defRPr/>
            </a:pPr>
            <a:r>
              <a:rPr lang="en-US" altLang="zh-TW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2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YES</a:t>
            </a:r>
            <a:r>
              <a:rPr lang="en-US" altLang="zh-TW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, </a:t>
            </a:r>
            <a:r>
              <a:rPr lang="en-US" altLang="zh-TW" sz="900" dirty="0" err="1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3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Noodoe</a:t>
            </a:r>
            <a:r>
              <a:rPr lang="en-US" altLang="zh-TW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, </a:t>
            </a:r>
            <a:r>
              <a:rPr lang="en-US" altLang="zh-TW" sz="900" dirty="0" err="1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31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eTreego</a:t>
            </a:r>
            <a:r>
              <a:rPr lang="en-US" altLang="zh-TW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, </a:t>
            </a:r>
            <a:r>
              <a:rPr lang="en-US" altLang="zh-TW" sz="900" dirty="0" err="1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3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Xmight</a:t>
            </a:r>
            <a:endParaRPr lang="en-US" altLang="zh-TW" sz="900" dirty="0">
              <a:solidFill>
                <a:srgbClr val="00B0F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defRPr/>
            </a:pPr>
            <a:r>
              <a:rPr lang="en-US" altLang="zh-TW" sz="900" b="1" u="sng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Station</a:t>
            </a:r>
          </a:p>
          <a:p>
            <a:pPr>
              <a:defRPr/>
            </a:pPr>
            <a:r>
              <a:rPr lang="en-US" altLang="zh-TW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3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FORTUNE ELECTRIC</a:t>
            </a:r>
            <a:r>
              <a:rPr lang="zh-TW" altLang="en-US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en-US" altLang="zh-TW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2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DELTA</a:t>
            </a:r>
            <a:r>
              <a:rPr lang="en-US" altLang="zh-TW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, </a:t>
            </a:r>
            <a:r>
              <a:rPr lang="en-US" altLang="zh-TW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3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PHIHONG</a:t>
            </a:r>
            <a:r>
              <a:rPr lang="en-US" altLang="zh-TW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, </a:t>
            </a:r>
            <a:r>
              <a:rPr lang="en-US" altLang="zh-TW" sz="900" dirty="0" err="1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3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Greatenergy</a:t>
            </a:r>
            <a:r>
              <a:rPr lang="en-US" altLang="zh-TW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,</a:t>
            </a:r>
            <a:r>
              <a:rPr lang="zh-TW" altLang="en-US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3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LITE-ON</a:t>
            </a:r>
            <a:endParaRPr lang="en-US" altLang="zh-TW" sz="900" dirty="0">
              <a:solidFill>
                <a:srgbClr val="00B0F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defRPr/>
            </a:pPr>
            <a:r>
              <a:rPr lang="en-US" altLang="zh-TW" sz="900" b="1" u="sng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Charging Equipment</a:t>
            </a:r>
          </a:p>
          <a:p>
            <a:pPr>
              <a:defRPr/>
            </a:pPr>
            <a:r>
              <a:rPr lang="en-US" altLang="zh-TW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3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K.S. Terminals</a:t>
            </a:r>
            <a:r>
              <a:rPr lang="zh-TW" altLang="en-US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en-US" altLang="zh-TW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3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SINBON</a:t>
            </a:r>
            <a:r>
              <a:rPr lang="en-US" altLang="zh-TW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,</a:t>
            </a:r>
            <a:r>
              <a:rPr lang="en-US" altLang="zh-TW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2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DELTA</a:t>
            </a:r>
            <a:r>
              <a:rPr lang="zh-TW" altLang="en-US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3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Well Shin Group</a:t>
            </a:r>
            <a:r>
              <a:rPr lang="en-US" altLang="zh-TW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,</a:t>
            </a:r>
            <a:r>
              <a:rPr lang="zh-TW" altLang="en-US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900" dirty="0" err="1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4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Solteam</a:t>
            </a:r>
            <a:endParaRPr lang="en-US" altLang="zh-TW" sz="900" u="sng" dirty="0">
              <a:solidFill>
                <a:srgbClr val="00B0F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D8B84935-F85A-4951-908C-F17F228F9C42}"/>
              </a:ext>
            </a:extLst>
          </p:cNvPr>
          <p:cNvSpPr/>
          <p:nvPr/>
        </p:nvSpPr>
        <p:spPr>
          <a:xfrm>
            <a:off x="8986987" y="5021350"/>
            <a:ext cx="1277894" cy="24778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altLang="zh-TW" sz="1400" b="1">
                <a:solidFill>
                  <a:prstClr val="white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Charging</a:t>
            </a:r>
            <a:endParaRPr lang="zh-TW" altLang="en-US" sz="1400" b="1">
              <a:solidFill>
                <a:prstClr val="white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D8B84935-F85A-4951-908C-F17F228F9C42}"/>
              </a:ext>
            </a:extLst>
          </p:cNvPr>
          <p:cNvSpPr/>
          <p:nvPr/>
        </p:nvSpPr>
        <p:spPr>
          <a:xfrm>
            <a:off x="4850900" y="2460807"/>
            <a:ext cx="829464" cy="26405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altLang="zh-TW" sz="1400" b="1">
                <a:solidFill>
                  <a:prstClr val="white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Motor</a:t>
            </a:r>
            <a:endParaRPr lang="zh-TW" altLang="en-US" sz="1400" b="1">
              <a:solidFill>
                <a:prstClr val="white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10" name="圓角矩形 9"/>
          <p:cNvSpPr/>
          <p:nvPr/>
        </p:nvSpPr>
        <p:spPr>
          <a:xfrm>
            <a:off x="4121587" y="2723941"/>
            <a:ext cx="2296219" cy="1365056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defRPr/>
            </a:pPr>
            <a:r>
              <a:rPr lang="en-US" altLang="zh-TW" sz="900" b="1" u="sng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Motor Component and Material</a:t>
            </a:r>
          </a:p>
          <a:p>
            <a:pPr>
              <a:defRPr/>
            </a:pPr>
            <a:r>
              <a:rPr lang="en-US" altLang="zh-TW" sz="900" dirty="0" err="1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4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Hota</a:t>
            </a:r>
            <a:r>
              <a:rPr lang="en-US" altLang="zh-TW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, </a:t>
            </a:r>
            <a:r>
              <a:rPr lang="en-US" altLang="zh-TW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42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Rich Electric </a:t>
            </a:r>
            <a:r>
              <a:rPr lang="en-US" altLang="zh-TW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, </a:t>
            </a:r>
            <a:r>
              <a:rPr lang="en-US" altLang="zh-TW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4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CSC</a:t>
            </a:r>
            <a:r>
              <a:rPr lang="en-US" altLang="zh-TW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,</a:t>
            </a:r>
            <a:r>
              <a:rPr lang="en-US" altLang="zh-TW" sz="900" dirty="0" err="1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4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Taigene</a:t>
            </a:r>
            <a:r>
              <a:rPr lang="en-US" altLang="zh-TW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, </a:t>
            </a:r>
            <a:r>
              <a:rPr lang="en-US" altLang="zh-TW" sz="900" dirty="0" err="1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4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TATUNG</a:t>
            </a:r>
            <a:r>
              <a:rPr lang="en-US" altLang="zh-TW" sz="900" dirty="0" err="1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,</a:t>
            </a:r>
            <a:r>
              <a:rPr lang="en-US" altLang="zh-TW" sz="900" dirty="0" err="1">
                <a:solidFill>
                  <a:srgbClr val="0563C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4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Tai</a:t>
            </a:r>
            <a:r>
              <a:rPr lang="en-US" altLang="zh-TW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4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-I</a:t>
            </a:r>
            <a:r>
              <a:rPr lang="en-US" altLang="zh-TW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</a:p>
          <a:p>
            <a:pPr>
              <a:defRPr/>
            </a:pPr>
            <a:r>
              <a:rPr lang="en-US" altLang="zh-TW" sz="900" b="1" u="sng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Motor Module</a:t>
            </a:r>
          </a:p>
          <a:p>
            <a:pPr>
              <a:defRPr/>
            </a:pPr>
            <a:r>
              <a:rPr lang="en-US" altLang="zh-TW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4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TECO</a:t>
            </a:r>
            <a:r>
              <a:rPr lang="en-US" altLang="zh-TW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, </a:t>
            </a:r>
            <a:r>
              <a:rPr lang="en-US" altLang="zh-TW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4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FUKUTA</a:t>
            </a:r>
            <a:r>
              <a:rPr lang="en-US" altLang="zh-TW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,</a:t>
            </a:r>
            <a:r>
              <a:rPr lang="zh-TW" altLang="en-US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900" dirty="0" err="1">
                <a:solidFill>
                  <a:srgbClr val="0563C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4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Shihlin</a:t>
            </a:r>
            <a:r>
              <a:rPr lang="en-US" altLang="zh-TW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4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Electric</a:t>
            </a:r>
            <a:r>
              <a:rPr lang="en-US" altLang="zh-TW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, </a:t>
            </a:r>
            <a:r>
              <a:rPr lang="en-US" altLang="zh-TW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5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STARS</a:t>
            </a:r>
            <a:r>
              <a:rPr lang="en-US" altLang="zh-TW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,</a:t>
            </a:r>
            <a:r>
              <a:rPr lang="zh-TW" altLang="en-US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5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RICH ELECTRIC</a:t>
            </a:r>
            <a:r>
              <a:rPr lang="en-US" altLang="zh-TW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, </a:t>
            </a:r>
            <a:r>
              <a:rPr lang="en-US" altLang="zh-TW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5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CHENG CHANG</a:t>
            </a:r>
            <a:endParaRPr lang="en-US" altLang="zh-TW" sz="900" dirty="0">
              <a:solidFill>
                <a:srgbClr val="00B0F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defRPr/>
            </a:pPr>
            <a:r>
              <a:rPr lang="en-US" altLang="zh-TW" sz="900" b="1" u="sng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Motor System</a:t>
            </a:r>
          </a:p>
          <a:p>
            <a:pPr>
              <a:defRPr/>
            </a:pPr>
            <a:r>
              <a:rPr lang="en-US" altLang="zh-TW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2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Chroma</a:t>
            </a:r>
            <a:r>
              <a:rPr lang="en-US" altLang="zh-TW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, </a:t>
            </a:r>
            <a:r>
              <a:rPr lang="en-US" altLang="zh-TW" sz="900" dirty="0" err="1">
                <a:solidFill>
                  <a:srgbClr val="00B0F0"/>
                </a:solidFill>
                <a:latin typeface="Calibri" panose="020F0502020204030204" pitchFamily="34" charset="0"/>
                <a:ea typeface="新細明體" panose="02020500000000000000" pitchFamily="18" charset="-120"/>
              </a:rPr>
              <a:t>Foxtron</a:t>
            </a:r>
            <a:r>
              <a:rPr lang="en-US" altLang="zh-TW" sz="900" dirty="0">
                <a:solidFill>
                  <a:srgbClr val="00B0F0"/>
                </a:solidFill>
                <a:latin typeface="Calibri" panose="020F0502020204030204" pitchFamily="34" charset="0"/>
                <a:ea typeface="新細明體" panose="02020500000000000000" pitchFamily="18" charset="-120"/>
              </a:rPr>
              <a:t>, </a:t>
            </a:r>
            <a:r>
              <a:rPr lang="en-US" altLang="zh-TW" sz="900" dirty="0" err="1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5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Jimpower</a:t>
            </a:r>
            <a:endParaRPr lang="en-US" altLang="zh-TW" sz="900" dirty="0">
              <a:solidFill>
                <a:srgbClr val="00B0F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defRPr/>
            </a:pPr>
            <a:endParaRPr lang="en-US" altLang="zh-TW" sz="9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D8B84935-F85A-4951-908C-F17F228F9C42}"/>
              </a:ext>
            </a:extLst>
          </p:cNvPr>
          <p:cNvSpPr/>
          <p:nvPr/>
        </p:nvSpPr>
        <p:spPr>
          <a:xfrm>
            <a:off x="2184523" y="5107148"/>
            <a:ext cx="1623948" cy="28153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altLang="zh-TW" sz="1400" b="1">
                <a:solidFill>
                  <a:prstClr val="white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Testing</a:t>
            </a:r>
            <a:endParaRPr lang="zh-TW" altLang="en-US" sz="1400" b="1">
              <a:solidFill>
                <a:prstClr val="white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15" name="圓角矩形 14"/>
          <p:cNvSpPr/>
          <p:nvPr/>
        </p:nvSpPr>
        <p:spPr>
          <a:xfrm>
            <a:off x="1903764" y="5388687"/>
            <a:ext cx="2153038" cy="1028596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t" anchorCtr="0"/>
          <a:lstStyle/>
          <a:p>
            <a:pPr>
              <a:defRPr/>
            </a:pPr>
            <a:r>
              <a:rPr lang="en-US" sz="900" b="1" u="sng" dirty="0">
                <a:solidFill>
                  <a:prstClr val="black"/>
                </a:solidFill>
                <a:latin typeface="Microsoft JhengHei"/>
                <a:ea typeface="Microsoft JhengHei"/>
              </a:rPr>
              <a:t>Battery Test Solution</a:t>
            </a:r>
            <a:endParaRPr lang="en-US" sz="900" dirty="0">
              <a:solidFill>
                <a:prstClr val="black"/>
              </a:solidFill>
              <a:latin typeface="Calibri" panose="020F0502020204030204"/>
            </a:endParaRPr>
          </a:p>
          <a:p>
            <a:pPr>
              <a:defRPr/>
            </a:pPr>
            <a:r>
              <a:rPr lang="en-US" altLang="zh-TW" sz="900" dirty="0">
                <a:solidFill>
                  <a:srgbClr val="00B0F0"/>
                </a:solidFill>
                <a:latin typeface="微軟正黑體"/>
                <a:ea typeface="微軟正黑體"/>
                <a:hlinkClick r:id="rId2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Chroma</a:t>
            </a:r>
            <a:endParaRPr lang="en-US" altLang="zh-TW" sz="900" dirty="0">
              <a:solidFill>
                <a:srgbClr val="00B0F0"/>
              </a:solidFill>
              <a:latin typeface="微軟正黑體"/>
              <a:ea typeface="微軟正黑體"/>
            </a:endParaRPr>
          </a:p>
          <a:p>
            <a:pPr>
              <a:defRPr/>
            </a:pPr>
            <a:r>
              <a:rPr lang="en-US" sz="900" b="1" u="sng" dirty="0">
                <a:solidFill>
                  <a:prstClr val="black"/>
                </a:solidFill>
                <a:latin typeface="Microsoft JhengHei"/>
                <a:ea typeface="Microsoft JhengHei"/>
              </a:rPr>
              <a:t>Motor Testing Solution</a:t>
            </a:r>
            <a:endParaRPr lang="en-US" sz="900" b="1" u="sng" dirty="0">
              <a:solidFill>
                <a:prstClr val="black"/>
              </a:solidFill>
              <a:latin typeface="Calibri" panose="020F0502020204030204"/>
            </a:endParaRPr>
          </a:p>
          <a:p>
            <a:pPr>
              <a:defRPr/>
            </a:pPr>
            <a:r>
              <a:rPr lang="en-US" altLang="zh-TW" sz="900" dirty="0">
                <a:solidFill>
                  <a:srgbClr val="00B0F0"/>
                </a:solidFill>
                <a:latin typeface="微軟正黑體"/>
                <a:ea typeface="微軟正黑體"/>
                <a:hlinkClick r:id="rId5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MICROTEST</a:t>
            </a:r>
            <a:endParaRPr lang="en-US" altLang="zh-TW" sz="900" dirty="0">
              <a:solidFill>
                <a:srgbClr val="00B0F0"/>
              </a:solidFill>
              <a:latin typeface="微軟正黑體"/>
              <a:ea typeface="微軟正黑體"/>
            </a:endParaRPr>
          </a:p>
          <a:p>
            <a:pPr>
              <a:defRPr/>
            </a:pPr>
            <a:r>
              <a:rPr lang="en-US" altLang="zh-TW" sz="900" dirty="0">
                <a:solidFill>
                  <a:srgbClr val="00B0F0"/>
                </a:solidFill>
                <a:latin typeface="微軟正黑體"/>
                <a:ea typeface="微軟正黑體"/>
                <a:hlinkClick r:id="rId5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CHEN TECH ELECTRIC</a:t>
            </a:r>
            <a:r>
              <a:rPr lang="en-US" altLang="zh-TW" sz="900" dirty="0">
                <a:solidFill>
                  <a:srgbClr val="00B0F0"/>
                </a:solidFill>
                <a:latin typeface="微軟正黑體"/>
                <a:ea typeface="微軟正黑體"/>
              </a:rPr>
              <a:t> (motor testing solution)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D8B84935-F85A-4951-908C-F17F228F9C42}"/>
              </a:ext>
            </a:extLst>
          </p:cNvPr>
          <p:cNvSpPr/>
          <p:nvPr/>
        </p:nvSpPr>
        <p:spPr>
          <a:xfrm>
            <a:off x="7054474" y="2449529"/>
            <a:ext cx="1126701" cy="26405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defRPr/>
            </a:pPr>
            <a:r>
              <a:rPr lang="en-US" altLang="zh-TW" sz="1400" b="1">
                <a:solidFill>
                  <a:prstClr val="white"/>
                </a:solidFill>
                <a:latin typeface="Arial" panose="020B0604020202020204" pitchFamily="34" charset="0"/>
                <a:ea typeface="微軟正黑體"/>
                <a:cs typeface="Arial" panose="020B0604020202020204" pitchFamily="34" charset="0"/>
              </a:rPr>
              <a:t>Electronics</a:t>
            </a:r>
            <a:endParaRPr lang="zh-TW" altLang="en-US" sz="1400" b="1">
              <a:solidFill>
                <a:prstClr val="white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17" name="圓角矩形 16"/>
          <p:cNvSpPr/>
          <p:nvPr/>
        </p:nvSpPr>
        <p:spPr>
          <a:xfrm>
            <a:off x="6580701" y="2738218"/>
            <a:ext cx="1957156" cy="1350779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just">
              <a:defRPr/>
            </a:pPr>
            <a:r>
              <a:rPr lang="en-US" altLang="zh-TW" sz="900" b="1" u="sng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System</a:t>
            </a:r>
          </a:p>
          <a:p>
            <a:pPr>
              <a:defRPr/>
            </a:pPr>
            <a:r>
              <a:rPr lang="en-US" altLang="zh-TW" sz="900" dirty="0" err="1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5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Chimei</a:t>
            </a:r>
            <a:r>
              <a:rPr lang="en-US" altLang="zh-TW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,</a:t>
            </a:r>
            <a:r>
              <a:rPr lang="en-US" altLang="zh-TW" sz="900" dirty="0">
                <a:solidFill>
                  <a:srgbClr val="0563C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5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zh-TW" sz="900" dirty="0" err="1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5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Qisda</a:t>
            </a:r>
            <a:r>
              <a:rPr lang="en-US" altLang="zh-TW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, </a:t>
            </a:r>
            <a:r>
              <a:rPr lang="en-US" altLang="zh-TW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5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E-Lead, </a:t>
            </a:r>
            <a:r>
              <a:rPr lang="en-US" altLang="zh-TW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5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FIH</a:t>
            </a:r>
            <a:r>
              <a:rPr lang="en-US" altLang="zh-TW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, </a:t>
            </a:r>
            <a:r>
              <a:rPr lang="en-US" altLang="zh-TW" sz="900" dirty="0" err="1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2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Mobiletron</a:t>
            </a:r>
            <a:r>
              <a:rPr lang="en-US" altLang="zh-TW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, </a:t>
            </a:r>
            <a:r>
              <a:rPr lang="en-US" altLang="zh-TW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6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Orange</a:t>
            </a:r>
            <a:r>
              <a:rPr lang="en-US" altLang="zh-TW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, </a:t>
            </a:r>
            <a:r>
              <a:rPr lang="en-US" altLang="zh-TW" sz="900" dirty="0" err="1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6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Whetron</a:t>
            </a:r>
            <a:endParaRPr lang="en-US" altLang="zh-TW" sz="900" dirty="0">
              <a:solidFill>
                <a:srgbClr val="00B0F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defRPr/>
            </a:pPr>
            <a:r>
              <a:rPr lang="en-US" altLang="zh-TW" sz="900" b="1" u="sng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Radar</a:t>
            </a:r>
          </a:p>
          <a:p>
            <a:pPr>
              <a:defRPr/>
            </a:pPr>
            <a:r>
              <a:rPr lang="en-US" altLang="zh-TW" sz="900" dirty="0" err="1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6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Cubtek</a:t>
            </a:r>
            <a:r>
              <a:rPr lang="en-US" altLang="zh-TW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, </a:t>
            </a:r>
            <a:r>
              <a:rPr lang="en-US" altLang="zh-TW" sz="900" dirty="0" err="1">
                <a:solidFill>
                  <a:srgbClr val="0563C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6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TungThih</a:t>
            </a:r>
            <a:r>
              <a:rPr lang="en-US" altLang="zh-TW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6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endParaRPr lang="en-US" altLang="zh-TW" sz="900" dirty="0">
              <a:solidFill>
                <a:srgbClr val="00B0F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defRPr/>
            </a:pPr>
            <a:r>
              <a:rPr lang="en-US" altLang="zh-TW" sz="900" b="1" u="sng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Power Supply</a:t>
            </a:r>
          </a:p>
          <a:p>
            <a:pPr algn="just">
              <a:defRPr/>
            </a:pPr>
            <a:r>
              <a:rPr lang="en-US" altLang="zh-TW" sz="900" dirty="0" err="1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6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AcBel</a:t>
            </a:r>
            <a:r>
              <a:rPr lang="en-US" altLang="zh-TW" sz="900" dirty="0">
                <a:solidFill>
                  <a:srgbClr val="00B0F0"/>
                </a:solidFill>
                <a:latin typeface="Calibri" panose="020F0502020204030204" pitchFamily="34" charset="0"/>
                <a:ea typeface="新細明體" panose="02020500000000000000" pitchFamily="18" charset="-120"/>
              </a:rPr>
              <a:t>, </a:t>
            </a:r>
            <a:r>
              <a:rPr lang="en-US" altLang="zh-TW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2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DELTA</a:t>
            </a:r>
            <a:endParaRPr lang="en-US" altLang="zh-TW" sz="900" u="sng" dirty="0">
              <a:solidFill>
                <a:srgbClr val="00B0F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defRPr/>
            </a:pPr>
            <a:r>
              <a:rPr lang="en-US" altLang="zh-TW" sz="900" b="1" u="sng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Lens</a:t>
            </a:r>
          </a:p>
          <a:p>
            <a:pPr>
              <a:defRPr/>
            </a:pPr>
            <a:r>
              <a:rPr lang="en-US" altLang="zh-TW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6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Asia Optical</a:t>
            </a:r>
            <a:r>
              <a:rPr lang="en-US" altLang="zh-TW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, </a:t>
            </a:r>
            <a:r>
              <a:rPr lang="en-US" altLang="zh-TW" sz="9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6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Calin</a:t>
            </a:r>
            <a:endParaRPr lang="en-US" altLang="zh-TW" sz="900" dirty="0">
              <a:solidFill>
                <a:srgbClr val="00B0F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1" name="標題 1">
            <a:extLst>
              <a:ext uri="{FF2B5EF4-FFF2-40B4-BE49-F238E27FC236}">
                <a16:creationId xmlns:a16="http://schemas.microsoft.com/office/drawing/2014/main" id="{8151C57E-765E-44F6-B4CE-5C4A716FB68C}"/>
              </a:ext>
            </a:extLst>
          </p:cNvPr>
          <p:cNvSpPr txBox="1">
            <a:spLocks/>
          </p:cNvSpPr>
          <p:nvPr/>
        </p:nvSpPr>
        <p:spPr bwMode="auto">
          <a:xfrm>
            <a:off x="2743226" y="1496314"/>
            <a:ext cx="5957527" cy="27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ctr" anchorCtr="0" compatLnSpc="1">
            <a:prstTxWarp prst="textNoShape">
              <a:avLst/>
            </a:prstTxWarp>
            <a:noAutofit/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 i="0" kern="1200" baseline="0">
                <a:solidFill>
                  <a:srgbClr val="06397C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charset="0"/>
                <a:ea typeface="微軟正黑體" pitchFamily="34" charset="-120"/>
                <a:cs typeface="新細明體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charset="0"/>
                <a:ea typeface="微軟正黑體" pitchFamily="34" charset="-120"/>
                <a:cs typeface="新細明體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charset="0"/>
                <a:ea typeface="微軟正黑體" pitchFamily="34" charset="-120"/>
                <a:cs typeface="新細明體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charset="0"/>
                <a:ea typeface="微軟正黑體" pitchFamily="34" charset="-120"/>
                <a:cs typeface="新細明體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charset="0"/>
                <a:ea typeface="新細明體" charset="0"/>
                <a:cs typeface="新細明體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charset="0"/>
                <a:ea typeface="新細明體" charset="0"/>
                <a:cs typeface="新細明體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charset="0"/>
                <a:ea typeface="新細明體" charset="0"/>
                <a:cs typeface="新細明體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charset="0"/>
                <a:ea typeface="新細明體" charset="0"/>
                <a:cs typeface="新細明體" charset="0"/>
              </a:defRPr>
            </a:lvl9pPr>
          </a:lstStyle>
          <a:p>
            <a:pPr algn="ctr" defTabSz="257175">
              <a:defRPr/>
            </a:pPr>
            <a:r>
              <a:rPr lang="zh-TW" altLang="en-US" sz="2800" dirty="0">
                <a:solidFill>
                  <a:schemeClr val="tx1"/>
                </a:solidFill>
                <a:latin typeface="Arial" panose="020B0604020202020204" pitchFamily="34" charset="0"/>
                <a:ea typeface="Noto Sans CJK TC Black" panose="020B0A00000000000000" pitchFamily="34" charset="-120"/>
                <a:cs typeface="Arial" panose="020B0604020202020204" pitchFamily="34" charset="0"/>
              </a:rPr>
              <a:t> </a:t>
            </a:r>
            <a:r>
              <a:rPr lang="en-US" altLang="zh-TW" sz="2800" dirty="0">
                <a:solidFill>
                  <a:schemeClr val="tx1"/>
                </a:solidFill>
                <a:latin typeface="Arial" panose="020B0604020202020204" pitchFamily="34" charset="0"/>
                <a:ea typeface="Noto Sans CJK TC Black" panose="020B0A00000000000000" pitchFamily="34" charset="-120"/>
                <a:cs typeface="Arial" panose="020B0604020202020204" pitchFamily="34" charset="0"/>
              </a:rPr>
              <a:t>Breakdown of EV</a:t>
            </a:r>
            <a:endParaRPr lang="zh-TW" altLang="en-US" sz="2800" dirty="0">
              <a:solidFill>
                <a:schemeClr val="tx1"/>
              </a:solidFill>
              <a:latin typeface="Arial" panose="020B0604020202020204" pitchFamily="34" charset="0"/>
              <a:ea typeface="Noto Sans CJK TC Black" panose="020B0A00000000000000" pitchFamily="34" charset="-120"/>
              <a:cs typeface="Arial" panose="020B0604020202020204" pitchFamily="34" charset="0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7531049C-E667-4091-B3D3-707678ABB87F}"/>
              </a:ext>
            </a:extLst>
          </p:cNvPr>
          <p:cNvSpPr/>
          <p:nvPr/>
        </p:nvSpPr>
        <p:spPr>
          <a:xfrm>
            <a:off x="2429766" y="2466614"/>
            <a:ext cx="1318084" cy="26405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altLang="zh-TW" sz="1400" b="1">
                <a:solidFill>
                  <a:prstClr val="white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Vehicles</a:t>
            </a:r>
            <a:endParaRPr lang="zh-TW" altLang="en-US" sz="1400" b="1">
              <a:solidFill>
                <a:prstClr val="white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32" name="圓角矩形 16">
            <a:extLst>
              <a:ext uri="{FF2B5EF4-FFF2-40B4-BE49-F238E27FC236}">
                <a16:creationId xmlns:a16="http://schemas.microsoft.com/office/drawing/2014/main" id="{C5555C05-1AE3-42B2-8F25-7CEB7F75FE78}"/>
              </a:ext>
            </a:extLst>
          </p:cNvPr>
          <p:cNvSpPr/>
          <p:nvPr/>
        </p:nvSpPr>
        <p:spPr>
          <a:xfrm>
            <a:off x="2029868" y="2733264"/>
            <a:ext cx="2026934" cy="1345288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t" anchorCtr="0"/>
          <a:lstStyle/>
          <a:p>
            <a:pPr algn="just">
              <a:defRPr/>
            </a:pPr>
            <a:r>
              <a:rPr lang="en-US" altLang="zh-TW" sz="900" b="1" u="sng" dirty="0">
                <a:solidFill>
                  <a:prstClr val="black"/>
                </a:solidFill>
                <a:latin typeface="微軟正黑體"/>
                <a:ea typeface="微軟正黑體"/>
              </a:rPr>
              <a:t>Passenger Car</a:t>
            </a:r>
            <a:endParaRPr lang="en-US" altLang="zh-TW" sz="900" b="1" dirty="0">
              <a:solidFill>
                <a:prstClr val="black"/>
              </a:solidFill>
              <a:latin typeface="微軟正黑體"/>
              <a:ea typeface="微軟正黑體"/>
            </a:endParaRPr>
          </a:p>
          <a:p>
            <a:pPr algn="just">
              <a:defRPr/>
            </a:pPr>
            <a:r>
              <a:rPr lang="en-US" altLang="zh-TW" sz="900" dirty="0" err="1">
                <a:solidFill>
                  <a:srgbClr val="00B0F0"/>
                </a:solidFill>
                <a:latin typeface="Microsoft JhengHei"/>
                <a:ea typeface="Microsoft JhengHei"/>
              </a:rPr>
              <a:t>Foxtron</a:t>
            </a:r>
            <a:r>
              <a:rPr lang="en-US" altLang="zh-TW" sz="900" dirty="0">
                <a:solidFill>
                  <a:srgbClr val="00B0F0"/>
                </a:solidFill>
                <a:latin typeface="Microsoft JhengHei"/>
                <a:ea typeface="Microsoft JhengHei"/>
              </a:rPr>
              <a:t>, </a:t>
            </a:r>
            <a:r>
              <a:rPr lang="en-US" altLang="zh-TW" sz="900" dirty="0" err="1">
                <a:solidFill>
                  <a:srgbClr val="00B0F0"/>
                </a:solidFill>
                <a:latin typeface="Microsoft JhengHei"/>
                <a:ea typeface="Microsoft JhengHei"/>
                <a:hlinkClick r:id="rId6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Yulon</a:t>
            </a:r>
            <a:r>
              <a:rPr lang="en-US" altLang="zh-TW" sz="900" dirty="0">
                <a:solidFill>
                  <a:srgbClr val="00B0F0"/>
                </a:solidFill>
                <a:latin typeface="微軟正黑體"/>
                <a:ea typeface="微軟正黑體"/>
              </a:rPr>
              <a:t>, </a:t>
            </a:r>
            <a:r>
              <a:rPr lang="en-US" sz="900" dirty="0">
                <a:solidFill>
                  <a:srgbClr val="00B0F0"/>
                </a:solidFill>
                <a:latin typeface="Microsoft JhengHei"/>
                <a:ea typeface="Microsoft JhengHei"/>
                <a:hlinkClick r:id="rId6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China Motor</a:t>
            </a:r>
            <a:r>
              <a:rPr lang="en-US" sz="900" dirty="0">
                <a:solidFill>
                  <a:srgbClr val="444444"/>
                </a:solidFill>
                <a:latin typeface="Microsoft JhengHei"/>
                <a:ea typeface="Microsoft JhengHei"/>
              </a:rPr>
              <a:t>,</a:t>
            </a:r>
            <a:endParaRPr lang="en-US" altLang="zh-TW" sz="900" dirty="0">
              <a:solidFill>
                <a:srgbClr val="444444"/>
              </a:solidFill>
              <a:latin typeface="微軟正黑體"/>
              <a:ea typeface="微軟正黑體"/>
            </a:endParaRPr>
          </a:p>
          <a:p>
            <a:pPr algn="just">
              <a:defRPr/>
            </a:pPr>
            <a:r>
              <a:rPr lang="en-US" altLang="zh-TW" sz="900" b="1" u="sng" dirty="0">
                <a:solidFill>
                  <a:prstClr val="black"/>
                </a:solidFill>
                <a:latin typeface="微軟正黑體"/>
                <a:ea typeface="微軟正黑體"/>
              </a:rPr>
              <a:t>Bus</a:t>
            </a:r>
          </a:p>
          <a:p>
            <a:pPr algn="just">
              <a:defRPr/>
            </a:pPr>
            <a:r>
              <a:rPr lang="en-US" altLang="zh-TW" sz="900" u="sng" dirty="0">
                <a:solidFill>
                  <a:srgbClr val="00B0F0"/>
                </a:solidFill>
                <a:latin typeface="Microsoft JhengHei"/>
                <a:ea typeface="Microsoft JhengHei"/>
                <a:hlinkClick r:id="rId6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Master</a:t>
            </a:r>
            <a:r>
              <a:rPr lang="en-US" altLang="zh-TW" sz="900" u="sng" dirty="0">
                <a:solidFill>
                  <a:srgbClr val="00B0F0"/>
                </a:solidFill>
                <a:latin typeface="Microsoft JhengHei"/>
                <a:ea typeface="Microsoft JhengHei"/>
              </a:rPr>
              <a:t>, </a:t>
            </a:r>
            <a:r>
              <a:rPr lang="en-US" altLang="zh-TW" sz="900" u="sng" dirty="0">
                <a:solidFill>
                  <a:srgbClr val="00B0F0"/>
                </a:solidFill>
                <a:latin typeface="Microsoft JhengHei"/>
                <a:ea typeface="Microsoft JhengHei"/>
                <a:hlinkClick r:id="rId7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RAC</a:t>
            </a:r>
            <a:r>
              <a:rPr lang="en-US" altLang="zh-TW" sz="900" u="sng" dirty="0">
                <a:solidFill>
                  <a:srgbClr val="00B0F0"/>
                </a:solidFill>
                <a:latin typeface="Microsoft JhengHei"/>
                <a:ea typeface="Microsoft JhengHei"/>
              </a:rPr>
              <a:t>, </a:t>
            </a:r>
            <a:r>
              <a:rPr lang="en-US" altLang="zh-TW" sz="900" u="sng" dirty="0" err="1">
                <a:solidFill>
                  <a:srgbClr val="00B0F0"/>
                </a:solidFill>
                <a:latin typeface="Microsoft JhengHei"/>
                <a:ea typeface="Microsoft JhengHei"/>
                <a:hlinkClick r:id="rId7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Tangeng</a:t>
            </a:r>
            <a:r>
              <a:rPr lang="en-US" altLang="zh-TW" sz="900" u="sng" dirty="0">
                <a:solidFill>
                  <a:srgbClr val="00B0F0"/>
                </a:solidFill>
                <a:latin typeface="Microsoft JhengHei"/>
                <a:ea typeface="Microsoft JhengHei"/>
              </a:rPr>
              <a:t>, </a:t>
            </a:r>
            <a:r>
              <a:rPr lang="en-US" altLang="zh-TW" sz="900" u="sng" dirty="0">
                <a:solidFill>
                  <a:srgbClr val="00B0F0"/>
                </a:solidFill>
                <a:latin typeface="Microsoft JhengHei"/>
                <a:ea typeface="Microsoft JhengHei"/>
                <a:hlinkClick r:id="rId7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Tron-e</a:t>
            </a:r>
          </a:p>
          <a:p>
            <a:pPr algn="just">
              <a:defRPr/>
            </a:pPr>
            <a:r>
              <a:rPr lang="en-US" altLang="zh-TW" sz="900" b="1" u="sng" dirty="0">
                <a:solidFill>
                  <a:prstClr val="black"/>
                </a:solidFill>
                <a:latin typeface="微軟正黑體"/>
                <a:ea typeface="微軟正黑體"/>
              </a:rPr>
              <a:t>Two- and Three-wheeled </a:t>
            </a:r>
            <a:endParaRPr lang="en-US" altLang="zh-TW" sz="900" b="1" u="sng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defRPr/>
            </a:pPr>
            <a:r>
              <a:rPr lang="en-US" altLang="zh-TW" sz="900" dirty="0">
                <a:solidFill>
                  <a:srgbClr val="00B0F0"/>
                </a:solidFill>
                <a:latin typeface="Microsoft JhengHei"/>
                <a:ea typeface="Microsoft JhengHei"/>
                <a:hlinkClick r:id="rId7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Aeon, </a:t>
            </a:r>
            <a:r>
              <a:rPr lang="en-US" altLang="zh-TW" sz="900" dirty="0" err="1">
                <a:solidFill>
                  <a:srgbClr val="00B0F0"/>
                </a:solidFill>
                <a:latin typeface="Microsoft JhengHei"/>
                <a:ea typeface="Microsoft JhengHei"/>
                <a:hlinkClick r:id="rId7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Ahamani</a:t>
            </a:r>
            <a:r>
              <a:rPr lang="en-US" altLang="zh-TW" sz="900" dirty="0">
                <a:solidFill>
                  <a:srgbClr val="00B0F0"/>
                </a:solidFill>
                <a:latin typeface="Microsoft JhengHei"/>
                <a:ea typeface="Microsoft JhengHei"/>
              </a:rPr>
              <a:t>, </a:t>
            </a:r>
            <a:r>
              <a:rPr lang="en-US" altLang="zh-TW" sz="900" dirty="0">
                <a:solidFill>
                  <a:srgbClr val="00B0F0"/>
                </a:solidFill>
                <a:latin typeface="Microsoft JhengHei"/>
                <a:ea typeface="Microsoft JhengHei"/>
                <a:hlinkClick r:id="rId6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China Motor</a:t>
            </a:r>
            <a:r>
              <a:rPr lang="en-US" altLang="zh-TW" sz="900" dirty="0">
                <a:solidFill>
                  <a:srgbClr val="00B0F0"/>
                </a:solidFill>
                <a:latin typeface="Microsoft JhengHei"/>
                <a:ea typeface="Microsoft JhengHei"/>
              </a:rPr>
              <a:t>, </a:t>
            </a:r>
            <a:r>
              <a:rPr lang="en-US" altLang="zh-TW" sz="900" dirty="0">
                <a:solidFill>
                  <a:srgbClr val="00B0F0"/>
                </a:solidFill>
                <a:latin typeface="Microsoft JhengHei"/>
                <a:ea typeface="Microsoft JhengHei"/>
                <a:hlinkClick r:id="rId7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Gaius</a:t>
            </a:r>
            <a:r>
              <a:rPr lang="en-US" altLang="zh-TW" sz="900" dirty="0">
                <a:solidFill>
                  <a:srgbClr val="00B0F0"/>
                </a:solidFill>
                <a:latin typeface="Microsoft JhengHei"/>
                <a:ea typeface="Microsoft JhengHei"/>
              </a:rPr>
              <a:t>, </a:t>
            </a:r>
            <a:r>
              <a:rPr lang="en-US" altLang="zh-TW" sz="900" dirty="0">
                <a:solidFill>
                  <a:srgbClr val="00B0F0"/>
                </a:solidFill>
                <a:latin typeface="Microsoft JhengHei"/>
                <a:ea typeface="Microsoft JhengHei"/>
                <a:hlinkClick r:id="rId7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Gogoro</a:t>
            </a:r>
            <a:r>
              <a:rPr lang="en-US" altLang="zh-TW" sz="900" dirty="0">
                <a:solidFill>
                  <a:srgbClr val="00B0F0"/>
                </a:solidFill>
                <a:latin typeface="Microsoft JhengHei"/>
                <a:ea typeface="Microsoft JhengHei"/>
              </a:rPr>
              <a:t>, </a:t>
            </a:r>
            <a:r>
              <a:rPr lang="en-US" altLang="zh-TW" sz="900" dirty="0">
                <a:solidFill>
                  <a:srgbClr val="00B0F0"/>
                </a:solidFill>
                <a:latin typeface="Microsoft JhengHei"/>
                <a:ea typeface="Microsoft JhengHei"/>
                <a:hlinkClick r:id="rId7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Kuan Mei</a:t>
            </a:r>
            <a:r>
              <a:rPr lang="en-US" altLang="zh-TW" sz="900" dirty="0">
                <a:solidFill>
                  <a:srgbClr val="00B0F0"/>
                </a:solidFill>
                <a:latin typeface="Microsoft JhengHei"/>
                <a:ea typeface="Microsoft JhengHei"/>
              </a:rPr>
              <a:t>, </a:t>
            </a:r>
            <a:r>
              <a:rPr lang="en-US" altLang="zh-TW" sz="900" dirty="0" err="1">
                <a:solidFill>
                  <a:srgbClr val="00B0F0"/>
                </a:solidFill>
                <a:latin typeface="Microsoft JhengHei"/>
                <a:ea typeface="Microsoft JhengHei"/>
                <a:hlinkClick r:id="rId7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Kymco</a:t>
            </a:r>
            <a:r>
              <a:rPr lang="en-US" altLang="zh-TW" sz="900" dirty="0">
                <a:solidFill>
                  <a:srgbClr val="00B0F0"/>
                </a:solidFill>
                <a:latin typeface="Microsoft JhengHei"/>
                <a:ea typeface="Microsoft JhengHei"/>
              </a:rPr>
              <a:t>, </a:t>
            </a:r>
            <a:r>
              <a:rPr lang="en-US" altLang="zh-TW" sz="900" dirty="0">
                <a:solidFill>
                  <a:srgbClr val="00B0F0"/>
                </a:solidFill>
                <a:latin typeface="Microsoft JhengHei"/>
                <a:ea typeface="Microsoft JhengHei"/>
                <a:hlinkClick r:id="rId7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Motive Power</a:t>
            </a:r>
            <a:r>
              <a:rPr lang="en-US" altLang="zh-TW" sz="900" dirty="0">
                <a:solidFill>
                  <a:srgbClr val="00B0F0"/>
                </a:solidFill>
                <a:latin typeface="Microsoft JhengHei"/>
                <a:ea typeface="Microsoft JhengHei"/>
              </a:rPr>
              <a:t>, </a:t>
            </a:r>
            <a:r>
              <a:rPr lang="en-US" altLang="zh-TW" sz="900" dirty="0">
                <a:solidFill>
                  <a:srgbClr val="00B0F0"/>
                </a:solidFill>
                <a:latin typeface="Microsoft JhengHei"/>
                <a:ea typeface="Microsoft JhengHei"/>
                <a:hlinkClick r:id="rId8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SYM</a:t>
            </a:r>
            <a:endParaRPr lang="en-US" altLang="zh-TW" sz="900" dirty="0">
              <a:solidFill>
                <a:srgbClr val="00B0F0"/>
              </a:solidFill>
              <a:latin typeface="Microsoft JhengHei"/>
              <a:ea typeface="Microsoft JhengHei"/>
            </a:endParaRPr>
          </a:p>
          <a:p>
            <a:pPr algn="just">
              <a:defRPr/>
            </a:pPr>
            <a:endParaRPr lang="en-US" altLang="zh-TW" sz="900" b="1" u="sng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defRPr/>
            </a:pPr>
            <a:endParaRPr lang="en-US" altLang="zh-TW" sz="900" b="1" u="sng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defRPr/>
            </a:pPr>
            <a:endParaRPr lang="en-US" altLang="zh-TW" sz="900" b="1" u="sng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defRPr/>
            </a:pPr>
            <a:endParaRPr lang="en-US" altLang="zh-TW" sz="9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3" name="標題 1">
            <a:extLst>
              <a:ext uri="{FF2B5EF4-FFF2-40B4-BE49-F238E27FC236}">
                <a16:creationId xmlns:a16="http://schemas.microsoft.com/office/drawing/2014/main" id="{B969D124-1335-4F3C-90E6-13FB24585C32}"/>
              </a:ext>
            </a:extLst>
          </p:cNvPr>
          <p:cNvSpPr txBox="1">
            <a:spLocks/>
          </p:cNvSpPr>
          <p:nvPr/>
        </p:nvSpPr>
        <p:spPr>
          <a:xfrm>
            <a:off x="1524001" y="624127"/>
            <a:ext cx="7462986" cy="42496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3200" b="1">
                <a:latin typeface="Noto Sans CJK TC Black" panose="020B0A00000000000000" pitchFamily="34" charset="-120"/>
                <a:ea typeface="Noto Sans CJK TC Black" panose="020B0A00000000000000" pitchFamily="34" charset="-120"/>
                <a:cs typeface="+mj-cs"/>
              </a:defRPr>
            </a:lvl1pPr>
          </a:lstStyle>
          <a:p>
            <a:pPr>
              <a:defRPr/>
            </a:pPr>
            <a:r>
              <a:rPr lang="en-US" altLang="zh-TW" dirty="0">
                <a:latin typeface="Arial" panose="020B0604020202020204" pitchFamily="34" charset="0"/>
                <a:ea typeface="Noto Sans CJK TC Black" panose="020B0A00000000000000" pitchFamily="34" charset="-120"/>
                <a:cs typeface="Arial" panose="020B0604020202020204" pitchFamily="34" charset="0"/>
              </a:rPr>
              <a:t>Automobile – Electrical Vehicle</a:t>
            </a:r>
            <a:endParaRPr lang="zh-TW" alt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流程圖: 決策 23">
            <a:extLst>
              <a:ext uri="{FF2B5EF4-FFF2-40B4-BE49-F238E27FC236}">
                <a16:creationId xmlns:a16="http://schemas.microsoft.com/office/drawing/2014/main" id="{096DA42E-41BE-4837-ABA6-DCA070258C67}"/>
              </a:ext>
            </a:extLst>
          </p:cNvPr>
          <p:cNvSpPr/>
          <p:nvPr/>
        </p:nvSpPr>
        <p:spPr>
          <a:xfrm>
            <a:off x="457201" y="445169"/>
            <a:ext cx="937764" cy="686038"/>
          </a:xfrm>
          <a:prstGeom prst="flowChartDecision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altLang="zh-TW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3</a:t>
            </a:r>
            <a:endParaRPr lang="zh-TW" alt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39230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EB50761-E98E-9732-16CF-16BF8CF822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457032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B76B426-0552-912B-606A-4830089040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103" y="4756639"/>
            <a:ext cx="2009827" cy="178190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0F48705-593C-781E-23A1-B5BEE0F070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0302" y="4639407"/>
            <a:ext cx="5276091" cy="2218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7785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C199E17F-8E31-1496-A40F-0E8DA9E707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63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1872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標題 1">
            <a:extLst>
              <a:ext uri="{FF2B5EF4-FFF2-40B4-BE49-F238E27FC236}">
                <a16:creationId xmlns:a16="http://schemas.microsoft.com/office/drawing/2014/main" id="{B969D124-1335-4F3C-90E6-13FB24585C32}"/>
              </a:ext>
            </a:extLst>
          </p:cNvPr>
          <p:cNvSpPr txBox="1">
            <a:spLocks/>
          </p:cNvSpPr>
          <p:nvPr/>
        </p:nvSpPr>
        <p:spPr>
          <a:xfrm>
            <a:off x="1515281" y="609173"/>
            <a:ext cx="5915025" cy="42496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3200" b="1">
                <a:latin typeface="Noto Sans CJK TC Black" panose="020B0A00000000000000" pitchFamily="34" charset="-120"/>
                <a:ea typeface="Noto Sans CJK TC Black" panose="020B0A00000000000000" pitchFamily="34" charset="-120"/>
                <a:cs typeface="+mj-cs"/>
              </a:defRPr>
            </a:lvl1pPr>
          </a:lstStyle>
          <a:p>
            <a:pPr>
              <a:defRPr/>
            </a:pPr>
            <a:r>
              <a:rPr lang="en-US" altLang="zh-TW" dirty="0">
                <a:solidFill>
                  <a:prstClr val="black"/>
                </a:solidFill>
                <a:latin typeface="Arial" panose="020B0604020202020204" pitchFamily="34" charset="0"/>
                <a:ea typeface="Noto Sans CJK TC Black" panose="020B0A00000000000000"/>
                <a:cs typeface="Arial" panose="020B0604020202020204" pitchFamily="34" charset="0"/>
              </a:rPr>
              <a:t>Bicycle</a:t>
            </a:r>
            <a:endParaRPr lang="zh-TW" altLang="en-US" dirty="0">
              <a:solidFill>
                <a:prstClr val="black"/>
              </a:solidFill>
              <a:latin typeface="Arial" panose="020B0604020202020204" pitchFamily="34" charset="0"/>
              <a:ea typeface="Noto Sans CJK TC Black" panose="020B0A00000000000000"/>
              <a:cs typeface="Arial" panose="020B0604020202020204" pitchFamily="34" charset="0"/>
            </a:endParaRP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D782B852-9C42-460C-9E16-5FEFD73A3BF1}"/>
              </a:ext>
            </a:extLst>
          </p:cNvPr>
          <p:cNvSpPr/>
          <p:nvPr/>
        </p:nvSpPr>
        <p:spPr>
          <a:xfrm>
            <a:off x="2670312" y="1401915"/>
            <a:ext cx="7623357" cy="924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>
              <a:defRPr/>
            </a:pPr>
            <a:r>
              <a:rPr lang="en-US" altLang="zh-TW" sz="2000" b="1" dirty="0">
                <a:solidFill>
                  <a:srgbClr val="FF0000"/>
                </a:solidFill>
                <a:latin typeface="Arial"/>
                <a:ea typeface="Noto Sans CJK TC Black" panose="020B0A00000000000000"/>
                <a:cs typeface="Arial"/>
              </a:rPr>
              <a:t>Taiwan exported 1.7 million complete bicycles annually,</a:t>
            </a:r>
          </a:p>
          <a:p>
            <a:pPr>
              <a:defRPr/>
            </a:pPr>
            <a:r>
              <a:rPr lang="en-US" altLang="zh-TW" sz="2000" b="1" dirty="0">
                <a:solidFill>
                  <a:srgbClr val="FF0000"/>
                </a:solidFill>
                <a:latin typeface="Arial"/>
                <a:ea typeface="Noto Sans CJK TC Black" panose="020B0A00000000000000"/>
                <a:cs typeface="Arial"/>
              </a:rPr>
              <a:t>42.2% of which are e-bikes</a:t>
            </a:r>
            <a:endParaRPr lang="en-US" altLang="zh-TW" sz="2000" b="1" dirty="0">
              <a:solidFill>
                <a:schemeClr val="tx1"/>
              </a:solidFill>
              <a:latin typeface="Arial"/>
              <a:ea typeface="Noto Sans CJK TC Black" panose="020B0A00000000000000"/>
              <a:cs typeface="Arial"/>
            </a:endParaRPr>
          </a:p>
        </p:txBody>
      </p:sp>
      <p:sp>
        <p:nvSpPr>
          <p:cNvPr id="56" name="矩形: 圓角 4">
            <a:extLst>
              <a:ext uri="{FF2B5EF4-FFF2-40B4-BE49-F238E27FC236}">
                <a16:creationId xmlns:a16="http://schemas.microsoft.com/office/drawing/2014/main" id="{6BD755AC-A62D-49E0-B2E0-233E44914538}"/>
              </a:ext>
            </a:extLst>
          </p:cNvPr>
          <p:cNvSpPr txBox="1"/>
          <p:nvPr/>
        </p:nvSpPr>
        <p:spPr>
          <a:xfrm>
            <a:off x="4109034" y="2226362"/>
            <a:ext cx="3907579" cy="79626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76200" tIns="76200" rIns="76200" bIns="76200" numCol="1" spcCol="1270" anchor="ctr" anchorCtr="0">
            <a:noAutofit/>
          </a:bodyPr>
          <a:lstStyle/>
          <a:p>
            <a:pPr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altLang="zh-TW" sz="2000" b="1">
                <a:solidFill>
                  <a:schemeClr val="tx1"/>
                </a:solidFill>
                <a:latin typeface="Arial"/>
                <a:ea typeface="Noto Sans CJK TC Black" panose="020B0A00000000000000"/>
                <a:cs typeface="Arial"/>
              </a:rPr>
              <a:t>Global No.1 Companies</a:t>
            </a:r>
            <a:endParaRPr lang="zh-TW" altLang="en-US" sz="2000" b="1">
              <a:solidFill>
                <a:schemeClr val="tx1"/>
              </a:solidFill>
              <a:latin typeface="Arial"/>
              <a:ea typeface="Noto Sans CJK TC Black" panose="020B0A00000000000000"/>
              <a:cs typeface="Arial"/>
            </a:endParaRPr>
          </a:p>
        </p:txBody>
      </p:sp>
      <p:pic>
        <p:nvPicPr>
          <p:cNvPr id="58" name="Picture 2" descr="ãtaiwan bicycle pngãçåçæå°çµæ">
            <a:extLst>
              <a:ext uri="{FF2B5EF4-FFF2-40B4-BE49-F238E27FC236}">
                <a16:creationId xmlns:a16="http://schemas.microsoft.com/office/drawing/2014/main" id="{A0BE6EC6-7BB4-4110-BCC7-1FDE0728BC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99590" y="-120935"/>
            <a:ext cx="2266127" cy="1509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流程圖: 決策 46">
            <a:extLst>
              <a:ext uri="{FF2B5EF4-FFF2-40B4-BE49-F238E27FC236}">
                <a16:creationId xmlns:a16="http://schemas.microsoft.com/office/drawing/2014/main" id="{31CDE168-125A-4745-B5EA-D7AE3E97AB93}"/>
              </a:ext>
            </a:extLst>
          </p:cNvPr>
          <p:cNvSpPr/>
          <p:nvPr/>
        </p:nvSpPr>
        <p:spPr>
          <a:xfrm>
            <a:off x="469231" y="464859"/>
            <a:ext cx="902370" cy="714288"/>
          </a:xfrm>
          <a:prstGeom prst="flowChartDecision">
            <a:avLst/>
          </a:prstGeom>
          <a:solidFill>
            <a:srgbClr val="067A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altLang="zh-TW" sz="28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6</a:t>
            </a:r>
            <a:endParaRPr lang="zh-TW" altLang="en-US" sz="2800" b="1" dirty="0"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222" name="Rectangle: Rounded Corners 221">
            <a:extLst>
              <a:ext uri="{FF2B5EF4-FFF2-40B4-BE49-F238E27FC236}">
                <a16:creationId xmlns:a16="http://schemas.microsoft.com/office/drawing/2014/main" id="{6C2E8F7D-F28C-40C0-B53C-58EFB1C8DA56}"/>
              </a:ext>
            </a:extLst>
          </p:cNvPr>
          <p:cNvSpPr/>
          <p:nvPr/>
        </p:nvSpPr>
        <p:spPr>
          <a:xfrm>
            <a:off x="2566989" y="2989660"/>
            <a:ext cx="1625203" cy="56257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FF0000"/>
                </a:solidFill>
                <a:cs typeface="Calibri"/>
              </a:rPr>
              <a:t>Bicycle Brand</a:t>
            </a:r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223" name="Picture 223" descr="Logo&#10;&#10;Description automatically generated">
            <a:extLst>
              <a:ext uri="{FF2B5EF4-FFF2-40B4-BE49-F238E27FC236}">
                <a16:creationId xmlns:a16="http://schemas.microsoft.com/office/drawing/2014/main" id="{09376251-3744-434C-B2FD-B26B6315EE9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2197" y="2989446"/>
            <a:ext cx="1752005" cy="566570"/>
          </a:xfrm>
          <a:prstGeom prst="rect">
            <a:avLst/>
          </a:prstGeom>
        </p:spPr>
      </p:pic>
      <p:pic>
        <p:nvPicPr>
          <p:cNvPr id="224" name="Picture 224" descr="Logo&#10;&#10;Description automatically generated">
            <a:extLst>
              <a:ext uri="{FF2B5EF4-FFF2-40B4-BE49-F238E27FC236}">
                <a16:creationId xmlns:a16="http://schemas.microsoft.com/office/drawing/2014/main" id="{DC7D7747-B5CE-4603-9873-F027C80B6F4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04705" y="3726298"/>
            <a:ext cx="1466254" cy="557335"/>
          </a:xfrm>
          <a:prstGeom prst="rect">
            <a:avLst/>
          </a:prstGeom>
        </p:spPr>
      </p:pic>
      <p:sp>
        <p:nvSpPr>
          <p:cNvPr id="225" name="Rectangle: Rounded Corners 224">
            <a:extLst>
              <a:ext uri="{FF2B5EF4-FFF2-40B4-BE49-F238E27FC236}">
                <a16:creationId xmlns:a16="http://schemas.microsoft.com/office/drawing/2014/main" id="{37BD8EA7-B1B7-412A-85E5-2F9847C899D7}"/>
              </a:ext>
            </a:extLst>
          </p:cNvPr>
          <p:cNvSpPr/>
          <p:nvPr/>
        </p:nvSpPr>
        <p:spPr>
          <a:xfrm>
            <a:off x="2566989" y="3695105"/>
            <a:ext cx="1625203" cy="56257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>
                <a:cs typeface="Calibri"/>
              </a:rPr>
              <a:t>Bicycle Saddle</a:t>
            </a:r>
            <a:endParaRPr lang="en-GB"/>
          </a:p>
        </p:txBody>
      </p:sp>
      <p:pic>
        <p:nvPicPr>
          <p:cNvPr id="226" name="Picture 22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2877224B-BCA3-403E-9CF4-09535E15FFAB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05896" y="4592836"/>
            <a:ext cx="1624608" cy="386954"/>
          </a:xfrm>
          <a:prstGeom prst="rect">
            <a:avLst/>
          </a:prstGeom>
        </p:spPr>
      </p:pic>
      <p:sp>
        <p:nvSpPr>
          <p:cNvPr id="227" name="Rectangle: Rounded Corners 226">
            <a:extLst>
              <a:ext uri="{FF2B5EF4-FFF2-40B4-BE49-F238E27FC236}">
                <a16:creationId xmlns:a16="http://schemas.microsoft.com/office/drawing/2014/main" id="{304592B2-81AE-4E34-A431-DBA40C5C7517}"/>
              </a:ext>
            </a:extLst>
          </p:cNvPr>
          <p:cNvSpPr/>
          <p:nvPr/>
        </p:nvSpPr>
        <p:spPr>
          <a:xfrm>
            <a:off x="2566989" y="4427338"/>
            <a:ext cx="1625203" cy="56257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>
                <a:cs typeface="Calibri"/>
              </a:rPr>
              <a:t>High-end Frame</a:t>
            </a:r>
            <a:endParaRPr lang="en-GB"/>
          </a:p>
        </p:txBody>
      </p:sp>
      <p:pic>
        <p:nvPicPr>
          <p:cNvPr id="228" name="Picture 228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F670B423-A18E-49F9-B339-30CF077A732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31494" y="5249586"/>
            <a:ext cx="1823127" cy="336557"/>
          </a:xfrm>
          <a:prstGeom prst="rect">
            <a:avLst/>
          </a:prstGeom>
        </p:spPr>
      </p:pic>
      <p:sp>
        <p:nvSpPr>
          <p:cNvPr id="229" name="Rectangle: Rounded Corners 228">
            <a:extLst>
              <a:ext uri="{FF2B5EF4-FFF2-40B4-BE49-F238E27FC236}">
                <a16:creationId xmlns:a16="http://schemas.microsoft.com/office/drawing/2014/main" id="{473AFC31-D576-4F14-9808-B41025A76687}"/>
              </a:ext>
            </a:extLst>
          </p:cNvPr>
          <p:cNvSpPr/>
          <p:nvPr/>
        </p:nvSpPr>
        <p:spPr>
          <a:xfrm>
            <a:off x="2566989" y="5177432"/>
            <a:ext cx="1625203" cy="56257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>
                <a:cs typeface="Calibri"/>
              </a:rPr>
              <a:t>Tires</a:t>
            </a:r>
          </a:p>
        </p:txBody>
      </p:sp>
      <p:pic>
        <p:nvPicPr>
          <p:cNvPr id="230" name="Picture 230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73AE1D92-CABA-4961-9497-3F36059E68AD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5093" y="5226988"/>
            <a:ext cx="1716287" cy="461011"/>
          </a:xfrm>
          <a:prstGeom prst="rect">
            <a:avLst/>
          </a:prstGeom>
        </p:spPr>
      </p:pic>
      <p:sp>
        <p:nvSpPr>
          <p:cNvPr id="231" name="Rectangle: Rounded Corners 230">
            <a:extLst>
              <a:ext uri="{FF2B5EF4-FFF2-40B4-BE49-F238E27FC236}">
                <a16:creationId xmlns:a16="http://schemas.microsoft.com/office/drawing/2014/main" id="{C62E2369-DB9D-4934-B020-903713C71C16}"/>
              </a:ext>
            </a:extLst>
          </p:cNvPr>
          <p:cNvSpPr/>
          <p:nvPr/>
        </p:nvSpPr>
        <p:spPr>
          <a:xfrm>
            <a:off x="6482456" y="5223533"/>
            <a:ext cx="1625203" cy="56257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>
                <a:cs typeface="Calibri"/>
              </a:rPr>
              <a:t>Handlebars and Seatposts</a:t>
            </a:r>
          </a:p>
        </p:txBody>
      </p:sp>
      <p:pic>
        <p:nvPicPr>
          <p:cNvPr id="2" name="Picture 2" descr="Logo&#10;&#10;Description automatically generated">
            <a:extLst>
              <a:ext uri="{FF2B5EF4-FFF2-40B4-BE49-F238E27FC236}">
                <a16:creationId xmlns:a16="http://schemas.microsoft.com/office/drawing/2014/main" id="{D3245E9E-9216-443B-93E1-1305A5BDD26E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52277" y="2957562"/>
            <a:ext cx="900163" cy="594836"/>
          </a:xfrm>
          <a:prstGeom prst="rect">
            <a:avLst/>
          </a:prstGeom>
        </p:spPr>
      </p:pic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A6633DDA-9B5D-474D-8F06-A62E10416A0F}"/>
              </a:ext>
            </a:extLst>
          </p:cNvPr>
          <p:cNvSpPr/>
          <p:nvPr/>
        </p:nvSpPr>
        <p:spPr>
          <a:xfrm>
            <a:off x="6458725" y="2992903"/>
            <a:ext cx="1625203" cy="56257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>
                <a:cs typeface="Calibri"/>
              </a:rPr>
              <a:t>Chain</a:t>
            </a:r>
          </a:p>
        </p:txBody>
      </p:sp>
      <p:pic>
        <p:nvPicPr>
          <p:cNvPr id="3" name="Picture 3" descr="Text&#10;&#10;Description automatically generated">
            <a:extLst>
              <a:ext uri="{FF2B5EF4-FFF2-40B4-BE49-F238E27FC236}">
                <a16:creationId xmlns:a16="http://schemas.microsoft.com/office/drawing/2014/main" id="{F58A11C2-76AF-4EFC-9C4F-8D32DEAD4264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91826" y="3712930"/>
            <a:ext cx="1565141" cy="593733"/>
          </a:xfrm>
          <a:prstGeom prst="rect">
            <a:avLst/>
          </a:prstGeom>
        </p:spPr>
      </p:pic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E6924D66-3501-4A1E-9C88-A1A7852C8E19}"/>
              </a:ext>
            </a:extLst>
          </p:cNvPr>
          <p:cNvSpPr/>
          <p:nvPr/>
        </p:nvSpPr>
        <p:spPr>
          <a:xfrm>
            <a:off x="6482454" y="3728536"/>
            <a:ext cx="1625203" cy="56257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>
                <a:cs typeface="Calibri"/>
              </a:rPr>
              <a:t>High-end Wire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652BC32A-1F9A-4ED7-9AB6-594B24BD3914}"/>
              </a:ext>
            </a:extLst>
          </p:cNvPr>
          <p:cNvSpPr/>
          <p:nvPr/>
        </p:nvSpPr>
        <p:spPr>
          <a:xfrm>
            <a:off x="6482453" y="4535359"/>
            <a:ext cx="1625203" cy="56257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>
                <a:cs typeface="Calibri"/>
              </a:rPr>
              <a:t>Suspension</a:t>
            </a:r>
          </a:p>
        </p:txBody>
      </p:sp>
      <p:pic>
        <p:nvPicPr>
          <p:cNvPr id="5" name="Picture 5" descr="Logo&#10;&#10;Description automatically generated">
            <a:extLst>
              <a:ext uri="{FF2B5EF4-FFF2-40B4-BE49-F238E27FC236}">
                <a16:creationId xmlns:a16="http://schemas.microsoft.com/office/drawing/2014/main" id="{FBD0617D-2045-4306-B3B8-D8D28A356D9A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55106" y="4533436"/>
            <a:ext cx="1366854" cy="559640"/>
          </a:xfrm>
          <a:prstGeom prst="rect">
            <a:avLst/>
          </a:prstGeom>
        </p:spPr>
      </p:pic>
      <p:pic>
        <p:nvPicPr>
          <p:cNvPr id="7" name="Picture 7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45DB7B50-705A-48C8-A592-399137DBE9CD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1889" y="5995167"/>
            <a:ext cx="1983837" cy="333501"/>
          </a:xfrm>
          <a:prstGeom prst="rect">
            <a:avLst/>
          </a:prstGeom>
        </p:spPr>
      </p:pic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573325D6-122F-4D76-BC3B-18BD42866D5B}"/>
              </a:ext>
            </a:extLst>
          </p:cNvPr>
          <p:cNvSpPr/>
          <p:nvPr/>
        </p:nvSpPr>
        <p:spPr>
          <a:xfrm>
            <a:off x="2598628" y="5881424"/>
            <a:ext cx="1625203" cy="56257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>
                <a:cs typeface="Calibri"/>
              </a:rPr>
              <a:t>Rims</a:t>
            </a:r>
          </a:p>
        </p:txBody>
      </p:sp>
      <p:sp>
        <p:nvSpPr>
          <p:cNvPr id="25" name="流程圖: 決策 24">
            <a:extLst>
              <a:ext uri="{FF2B5EF4-FFF2-40B4-BE49-F238E27FC236}">
                <a16:creationId xmlns:a16="http://schemas.microsoft.com/office/drawing/2014/main" id="{D0DFE844-F55D-4E2A-A79D-1F6BDE2466CE}"/>
              </a:ext>
            </a:extLst>
          </p:cNvPr>
          <p:cNvSpPr/>
          <p:nvPr/>
        </p:nvSpPr>
        <p:spPr>
          <a:xfrm>
            <a:off x="355106" y="372979"/>
            <a:ext cx="1130620" cy="806168"/>
          </a:xfrm>
          <a:prstGeom prst="flowChartDecision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altLang="zh-TW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4</a:t>
            </a:r>
            <a:endParaRPr lang="zh-TW" alt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25374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392FBF08-446F-41E9-9622-833B79D8776A}"/>
              </a:ext>
            </a:extLst>
          </p:cNvPr>
          <p:cNvSpPr/>
          <p:nvPr/>
        </p:nvSpPr>
        <p:spPr>
          <a:xfrm>
            <a:off x="1524001" y="1197300"/>
            <a:ext cx="9144000" cy="562788"/>
          </a:xfrm>
          <a:prstGeom prst="rect">
            <a:avLst/>
          </a:prstGeom>
          <a:solidFill>
            <a:schemeClr val="bg2">
              <a:lumMod val="90000"/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TW" altLang="en-US">
              <a:solidFill>
                <a:prstClr val="white"/>
              </a:solidFill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31" name="標題 1">
            <a:extLst>
              <a:ext uri="{FF2B5EF4-FFF2-40B4-BE49-F238E27FC236}">
                <a16:creationId xmlns:a16="http://schemas.microsoft.com/office/drawing/2014/main" id="{8151C57E-765E-44F6-B4CE-5C4A716FB68C}"/>
              </a:ext>
            </a:extLst>
          </p:cNvPr>
          <p:cNvSpPr txBox="1">
            <a:spLocks/>
          </p:cNvSpPr>
          <p:nvPr/>
        </p:nvSpPr>
        <p:spPr bwMode="auto">
          <a:xfrm>
            <a:off x="2978568" y="1314889"/>
            <a:ext cx="5736807" cy="341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ctr" anchorCtr="0" compatLnSpc="1">
            <a:prstTxWarp prst="textNoShape">
              <a:avLst/>
            </a:prstTxWarp>
            <a:noAutofit/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 i="0" kern="1200" baseline="0">
                <a:solidFill>
                  <a:srgbClr val="06397C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charset="0"/>
                <a:ea typeface="微軟正黑體" pitchFamily="34" charset="-120"/>
                <a:cs typeface="新細明體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charset="0"/>
                <a:ea typeface="微軟正黑體" pitchFamily="34" charset="-120"/>
                <a:cs typeface="新細明體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charset="0"/>
                <a:ea typeface="微軟正黑體" pitchFamily="34" charset="-120"/>
                <a:cs typeface="新細明體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charset="0"/>
                <a:ea typeface="微軟正黑體" pitchFamily="34" charset="-120"/>
                <a:cs typeface="新細明體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charset="0"/>
                <a:ea typeface="新細明體" charset="0"/>
                <a:cs typeface="新細明體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charset="0"/>
                <a:ea typeface="新細明體" charset="0"/>
                <a:cs typeface="新細明體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charset="0"/>
                <a:ea typeface="新細明體" charset="0"/>
                <a:cs typeface="新細明體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charset="0"/>
                <a:ea typeface="新細明體" charset="0"/>
                <a:cs typeface="新細明體" charset="0"/>
              </a:defRPr>
            </a:lvl9pPr>
          </a:lstStyle>
          <a:p>
            <a:pPr algn="ctr" defTabSz="257175">
              <a:defRPr/>
            </a:pPr>
            <a:r>
              <a:rPr lang="zh-TW" altLang="en-US" sz="2800" dirty="0">
                <a:latin typeface="Arial" panose="020B0604020202020204" pitchFamily="34" charset="0"/>
                <a:ea typeface="Noto Sans CJK TC Black" panose="020B0A00000000000000" pitchFamily="34" charset="-120"/>
                <a:cs typeface="Arial" panose="020B0604020202020204" pitchFamily="34" charset="0"/>
              </a:rPr>
              <a:t> </a:t>
            </a:r>
            <a:r>
              <a:rPr lang="en-US" altLang="zh-TW" sz="2800" dirty="0">
                <a:solidFill>
                  <a:prstClr val="black"/>
                </a:solidFill>
                <a:latin typeface="Arial" panose="020B0604020202020204" pitchFamily="34" charset="0"/>
                <a:ea typeface="Noto Sans CJK TC Black" panose="020B0A00000000000000" pitchFamily="34" charset="-120"/>
                <a:cs typeface="Arial" panose="020B0604020202020204" pitchFamily="34" charset="0"/>
              </a:rPr>
              <a:t> Breakdown of  Bicycle</a:t>
            </a:r>
          </a:p>
        </p:txBody>
      </p:sp>
      <p:sp>
        <p:nvSpPr>
          <p:cNvPr id="33" name="標題 1">
            <a:extLst>
              <a:ext uri="{FF2B5EF4-FFF2-40B4-BE49-F238E27FC236}">
                <a16:creationId xmlns:a16="http://schemas.microsoft.com/office/drawing/2014/main" id="{B969D124-1335-4F3C-90E6-13FB24585C32}"/>
              </a:ext>
            </a:extLst>
          </p:cNvPr>
          <p:cNvSpPr txBox="1">
            <a:spLocks/>
          </p:cNvSpPr>
          <p:nvPr/>
        </p:nvSpPr>
        <p:spPr>
          <a:xfrm>
            <a:off x="1524000" y="613995"/>
            <a:ext cx="5915025" cy="42496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3200" b="1">
                <a:latin typeface="Noto Sans CJK TC Black" panose="020B0A00000000000000" pitchFamily="34" charset="-120"/>
                <a:ea typeface="Noto Sans CJK TC Black" panose="020B0A00000000000000" pitchFamily="34" charset="-120"/>
                <a:cs typeface="+mj-cs"/>
              </a:defRPr>
            </a:lvl1pPr>
          </a:lstStyle>
          <a:p>
            <a:pPr>
              <a:defRPr/>
            </a:pPr>
            <a:r>
              <a:rPr lang="en-US" altLang="zh-TW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Bicycle</a:t>
            </a:r>
            <a:endParaRPr lang="zh-TW" alt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6" name="圖片 45">
            <a:extLst>
              <a:ext uri="{FF2B5EF4-FFF2-40B4-BE49-F238E27FC236}">
                <a16:creationId xmlns:a16="http://schemas.microsoft.com/office/drawing/2014/main" id="{7E49AD63-34EC-4220-89F0-04A4872E0E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1932641"/>
            <a:ext cx="9218422" cy="4720856"/>
          </a:xfrm>
          <a:prstGeom prst="rect">
            <a:avLst/>
          </a:prstGeom>
        </p:spPr>
      </p:pic>
      <p:sp>
        <p:nvSpPr>
          <p:cNvPr id="9" name="流程圖: 決策 8">
            <a:extLst>
              <a:ext uri="{FF2B5EF4-FFF2-40B4-BE49-F238E27FC236}">
                <a16:creationId xmlns:a16="http://schemas.microsoft.com/office/drawing/2014/main" id="{900EA7C0-DAD4-4BBE-B136-D675175AE490}"/>
              </a:ext>
            </a:extLst>
          </p:cNvPr>
          <p:cNvSpPr/>
          <p:nvPr/>
        </p:nvSpPr>
        <p:spPr>
          <a:xfrm>
            <a:off x="469231" y="464859"/>
            <a:ext cx="902370" cy="714288"/>
          </a:xfrm>
          <a:prstGeom prst="flowChartDecision">
            <a:avLst/>
          </a:prstGeom>
          <a:solidFill>
            <a:srgbClr val="067A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altLang="zh-TW" sz="24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5</a:t>
            </a:r>
            <a:endParaRPr lang="zh-TW" altLang="en-US" sz="2400" b="1" dirty="0"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7" name="流程圖: 決策 6">
            <a:extLst>
              <a:ext uri="{FF2B5EF4-FFF2-40B4-BE49-F238E27FC236}">
                <a16:creationId xmlns:a16="http://schemas.microsoft.com/office/drawing/2014/main" id="{3C5E0369-5E94-4D02-8BFA-F6D417CC759D}"/>
              </a:ext>
            </a:extLst>
          </p:cNvPr>
          <p:cNvSpPr/>
          <p:nvPr/>
        </p:nvSpPr>
        <p:spPr>
          <a:xfrm>
            <a:off x="355106" y="372979"/>
            <a:ext cx="1130620" cy="806168"/>
          </a:xfrm>
          <a:prstGeom prst="flowChartDecision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altLang="zh-TW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4</a:t>
            </a:r>
            <a:endParaRPr lang="zh-TW" alt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69111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>
            <a:extLst>
              <a:ext uri="{FF2B5EF4-FFF2-40B4-BE49-F238E27FC236}">
                <a16:creationId xmlns:a16="http://schemas.microsoft.com/office/drawing/2014/main" id="{0B1FC96C-E401-4A67-8509-74968554D05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圖片版面配置區 4">
            <a:extLst>
              <a:ext uri="{FF2B5EF4-FFF2-40B4-BE49-F238E27FC236}">
                <a16:creationId xmlns:a16="http://schemas.microsoft.com/office/drawing/2014/main" id="{B1EC9547-D260-4505-A76A-017EBE25C6C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667871" y="414975"/>
            <a:ext cx="3600000" cy="3600000"/>
          </a:xfrm>
        </p:spPr>
      </p:pic>
      <p:pic>
        <p:nvPicPr>
          <p:cNvPr id="46" name="圖片版面配置區 45">
            <a:extLst>
              <a:ext uri="{FF2B5EF4-FFF2-40B4-BE49-F238E27FC236}">
                <a16:creationId xmlns:a16="http://schemas.microsoft.com/office/drawing/2014/main" id="{D6E43AEF-6EE0-4E30-A14C-BAA5629A37B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714518" y="2880632"/>
            <a:ext cx="3600000" cy="3600000"/>
          </a:xfrm>
        </p:spPr>
      </p:pic>
      <p:pic>
        <p:nvPicPr>
          <p:cNvPr id="42" name="圖片版面配置區 41">
            <a:extLst>
              <a:ext uri="{FF2B5EF4-FFF2-40B4-BE49-F238E27FC236}">
                <a16:creationId xmlns:a16="http://schemas.microsoft.com/office/drawing/2014/main" id="{D8DC990A-3464-42B1-963E-DF5BD8D2339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273456" y="2322401"/>
            <a:ext cx="2175418" cy="2213197"/>
          </a:xfrm>
        </p:spPr>
      </p:pic>
      <p:pic>
        <p:nvPicPr>
          <p:cNvPr id="11" name="圖片版面配置區 10">
            <a:extLst>
              <a:ext uri="{FF2B5EF4-FFF2-40B4-BE49-F238E27FC236}">
                <a16:creationId xmlns:a16="http://schemas.microsoft.com/office/drawing/2014/main" id="{2C02BF99-8C02-4DAA-8E3B-AD7E018AAF6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28172" y="2365575"/>
            <a:ext cx="2079398" cy="2213198"/>
          </a:xfrm>
        </p:spPr>
      </p:pic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BC33A555-7233-4D04-B64A-D3321A8D289C}"/>
              </a:ext>
            </a:extLst>
          </p:cNvPr>
          <p:cNvSpPr txBox="1">
            <a:spLocks/>
          </p:cNvSpPr>
          <p:nvPr/>
        </p:nvSpPr>
        <p:spPr>
          <a:xfrm>
            <a:off x="6646805" y="4434052"/>
            <a:ext cx="4073739" cy="1363568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8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6000" dirty="0">
                <a:solidFill>
                  <a:srgbClr val="A5A5A5"/>
                </a:solidFill>
                <a:latin typeface="Arial" panose="020B0604020202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  <a:t>TAIWAN SERVICES</a:t>
            </a:r>
          </a:p>
        </p:txBody>
      </p:sp>
      <p:sp>
        <p:nvSpPr>
          <p:cNvPr id="8" name="椭圆 6">
            <a:extLst>
              <a:ext uri="{FF2B5EF4-FFF2-40B4-BE49-F238E27FC236}">
                <a16:creationId xmlns:a16="http://schemas.microsoft.com/office/drawing/2014/main" id="{BF66AE84-ED1C-482E-8636-2781F17A0D47}"/>
              </a:ext>
            </a:extLst>
          </p:cNvPr>
          <p:cNvSpPr/>
          <p:nvPr/>
        </p:nvSpPr>
        <p:spPr>
          <a:xfrm>
            <a:off x="8751710" y="2322401"/>
            <a:ext cx="1887101" cy="1818838"/>
          </a:xfrm>
          <a:prstGeom prst="ellipse">
            <a:avLst/>
          </a:prstGeom>
          <a:solidFill>
            <a:srgbClr val="F0789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8767" tIns="24383" rIns="48767" bIns="24383" rtlCol="0" anchor="ctr"/>
          <a:lstStyle/>
          <a:p>
            <a:pPr algn="ctr" defTabSz="457200"/>
            <a:r>
              <a:rPr lang="en-US" altLang="zh-CN" sz="6000" b="1" dirty="0">
                <a:solidFill>
                  <a:prstClr val="white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3</a:t>
            </a:r>
            <a:endParaRPr lang="zh-CN" altLang="en-US" sz="6000" b="1" dirty="0">
              <a:solidFill>
                <a:prstClr val="white"/>
              </a:solidFill>
              <a:latin typeface="Arial" panose="020B0604020202020204" pitchFamily="34" charset="0"/>
              <a:ea typeface="微软雅黑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76094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>
            <a:extLst>
              <a:ext uri="{FF2B5EF4-FFF2-40B4-BE49-F238E27FC236}">
                <a16:creationId xmlns:a16="http://schemas.microsoft.com/office/drawing/2014/main" id="{C0EFE4A5-590A-49A6-80CC-3312DC7D6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>
                <a:latin typeface="Arial" panose="020B0604020202020204" pitchFamily="34" charset="0"/>
                <a:cs typeface="Arial" panose="020B0604020202020204" pitchFamily="34" charset="0"/>
              </a:rPr>
              <a:t>TAIWAN Trade Shows</a:t>
            </a:r>
            <a:endParaRPr lang="zh-TW" altLang="en-US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任意多边形 5">
            <a:extLst>
              <a:ext uri="{FF2B5EF4-FFF2-40B4-BE49-F238E27FC236}">
                <a16:creationId xmlns:a16="http://schemas.microsoft.com/office/drawing/2014/main" id="{D4626DDE-B670-409D-B5F5-97F2369C039F}"/>
              </a:ext>
            </a:extLst>
          </p:cNvPr>
          <p:cNvSpPr/>
          <p:nvPr/>
        </p:nvSpPr>
        <p:spPr>
          <a:xfrm>
            <a:off x="533955" y="417349"/>
            <a:ext cx="725487" cy="724656"/>
          </a:xfrm>
          <a:custGeom>
            <a:avLst/>
            <a:gdLst>
              <a:gd name="connsiteX0" fmla="*/ 692680 w 1385360"/>
              <a:gd name="connsiteY0" fmla="*/ 0 h 1385360"/>
              <a:gd name="connsiteX1" fmla="*/ 1385360 w 1385360"/>
              <a:gd name="connsiteY1" fmla="*/ 692679 h 1385360"/>
              <a:gd name="connsiteX2" fmla="*/ 692680 w 1385360"/>
              <a:gd name="connsiteY2" fmla="*/ 1385360 h 1385360"/>
              <a:gd name="connsiteX3" fmla="*/ 0 w 1385360"/>
              <a:gd name="connsiteY3" fmla="*/ 692680 h 1385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5360" h="1385360">
                <a:moveTo>
                  <a:pt x="692680" y="0"/>
                </a:moveTo>
                <a:lnTo>
                  <a:pt x="1385360" y="692679"/>
                </a:lnTo>
                <a:lnTo>
                  <a:pt x="692680" y="1385360"/>
                </a:lnTo>
                <a:lnTo>
                  <a:pt x="0" y="692680"/>
                </a:lnTo>
                <a:close/>
              </a:path>
            </a:pathLst>
          </a:custGeom>
          <a:solidFill>
            <a:srgbClr val="F078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TW" sz="27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+mn-lt"/>
              </a:rPr>
              <a:t>1</a:t>
            </a:r>
            <a:endParaRPr lang="zh-CN" altLang="en-US" sz="27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  <a:sym typeface="+mn-lt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A565B1B5-3A28-4ED2-A958-3D5DB21504D9}"/>
              </a:ext>
            </a:extLst>
          </p:cNvPr>
          <p:cNvSpPr/>
          <p:nvPr/>
        </p:nvSpPr>
        <p:spPr>
          <a:xfrm>
            <a:off x="1230723" y="1120339"/>
            <a:ext cx="8854229" cy="658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TW" sz="2800" b="1" dirty="0">
                <a:solidFill>
                  <a:prstClr val="black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24 International Trade Shows</a:t>
            </a:r>
            <a:r>
              <a:rPr lang="zh-TW" altLang="en-US" sz="2800" b="1" dirty="0">
                <a:solidFill>
                  <a:prstClr val="black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en-US" altLang="zh-TW" sz="2800" b="1" dirty="0">
                <a:solidFill>
                  <a:prstClr val="black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in 2024</a:t>
            </a:r>
            <a:endParaRPr lang="zh-TW" altLang="en-US" sz="2800" b="1" dirty="0">
              <a:solidFill>
                <a:prstClr val="black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717B3BC1-D726-470C-8BEE-52BD9CFD3C58}"/>
              </a:ext>
            </a:extLst>
          </p:cNvPr>
          <p:cNvSpPr txBox="1"/>
          <p:nvPr/>
        </p:nvSpPr>
        <p:spPr>
          <a:xfrm>
            <a:off x="5833131" y="454578"/>
            <a:ext cx="19287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altLang="zh-TW" b="1" dirty="0">
                <a:solidFill>
                  <a:srgbClr val="0070C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Hybrid </a:t>
            </a:r>
          </a:p>
          <a:p>
            <a:pPr>
              <a:defRPr/>
            </a:pPr>
            <a:r>
              <a:rPr lang="en-US" altLang="zh-TW" b="1" dirty="0">
                <a:solidFill>
                  <a:srgbClr val="0070C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Online &amp; Offline</a:t>
            </a:r>
            <a:endParaRPr lang="zh-TW" altLang="en-US" dirty="0">
              <a:solidFill>
                <a:prstClr val="black"/>
              </a:solidFill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cxnSp>
        <p:nvCxnSpPr>
          <p:cNvPr id="106" name="直線接點 105">
            <a:extLst>
              <a:ext uri="{FF2B5EF4-FFF2-40B4-BE49-F238E27FC236}">
                <a16:creationId xmlns:a16="http://schemas.microsoft.com/office/drawing/2014/main" id="{82CCB2F3-E8A5-461D-82E8-CAF09D58D349}"/>
              </a:ext>
            </a:extLst>
          </p:cNvPr>
          <p:cNvCxnSpPr>
            <a:cxnSpLocks/>
          </p:cNvCxnSpPr>
          <p:nvPr/>
        </p:nvCxnSpPr>
        <p:spPr>
          <a:xfrm>
            <a:off x="1158456" y="1216535"/>
            <a:ext cx="0" cy="604433"/>
          </a:xfrm>
          <a:prstGeom prst="line">
            <a:avLst/>
          </a:prstGeom>
          <a:ln w="76200">
            <a:solidFill>
              <a:srgbClr val="ACCE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3" name="投影片編號版面配置區 1">
            <a:extLst>
              <a:ext uri="{FF2B5EF4-FFF2-40B4-BE49-F238E27FC236}">
                <a16:creationId xmlns:a16="http://schemas.microsoft.com/office/drawing/2014/main" id="{2546BDE9-75F9-4651-BE47-472358B74996}"/>
              </a:ext>
            </a:extLst>
          </p:cNvPr>
          <p:cNvSpPr txBox="1">
            <a:spLocks/>
          </p:cNvSpPr>
          <p:nvPr/>
        </p:nvSpPr>
        <p:spPr>
          <a:xfrm>
            <a:off x="8525414" y="6492877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7C303216-0F10-4C0B-AC32-39B1683D3748}" type="slidenum">
              <a:rPr lang="zh-TW" altLang="en-US" sz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新細明體" panose="02020500000000000000" pitchFamily="18" charset="-120"/>
              </a:rPr>
              <a:pPr algn="r">
                <a:defRPr/>
              </a:pPr>
              <a:t>18</a:t>
            </a:fld>
            <a:endParaRPr lang="zh-TW" altLang="en-US" sz="1200" dirty="0">
              <a:solidFill>
                <a:prstClr val="black">
                  <a:tint val="75000"/>
                </a:prstClr>
              </a:solidFill>
              <a:latin typeface="Calibri" panose="020F0502020204030204"/>
              <a:ea typeface="新細明體" panose="02020500000000000000" pitchFamily="18" charset="-120"/>
            </a:endParaRPr>
          </a:p>
        </p:txBody>
      </p:sp>
      <p:pic>
        <p:nvPicPr>
          <p:cNvPr id="114" name="圖片 113">
            <a:extLst>
              <a:ext uri="{FF2B5EF4-FFF2-40B4-BE49-F238E27FC236}">
                <a16:creationId xmlns:a16="http://schemas.microsoft.com/office/drawing/2014/main" id="{29E59D5A-DE38-4891-BB24-120C5030B29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3980" y="2668672"/>
            <a:ext cx="8927077" cy="1091525"/>
          </a:xfrm>
          <a:prstGeom prst="rect">
            <a:avLst/>
          </a:prstGeom>
        </p:spPr>
      </p:pic>
      <p:sp>
        <p:nvSpPr>
          <p:cNvPr id="147" name="Emilia Shih…">
            <a:extLst>
              <a:ext uri="{FF2B5EF4-FFF2-40B4-BE49-F238E27FC236}">
                <a16:creationId xmlns:a16="http://schemas.microsoft.com/office/drawing/2014/main" id="{50C02F7E-3908-4788-B651-B6239C7357DB}"/>
              </a:ext>
            </a:extLst>
          </p:cNvPr>
          <p:cNvSpPr txBox="1">
            <a:spLocks/>
          </p:cNvSpPr>
          <p:nvPr/>
        </p:nvSpPr>
        <p:spPr>
          <a:xfrm>
            <a:off x="1845196" y="2874023"/>
            <a:ext cx="764106" cy="1190087"/>
          </a:xfrm>
          <a:prstGeom prst="rect">
            <a:avLst/>
          </a:prstGeom>
        </p:spPr>
        <p:txBody>
          <a:bodyPr vert="horz" lIns="121899" tIns="121899" rIns="121899" bIns="121899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19200">
              <a:lnSpc>
                <a:spcPts val="2600"/>
              </a:lnSpc>
              <a:buNone/>
              <a:defRPr sz="2500" b="1" spc="0"/>
            </a:pPr>
            <a:r>
              <a:rPr lang="en-US" altLang="zh-TW" sz="1800" b="1" dirty="0">
                <a:solidFill>
                  <a:prstClr val="white"/>
                </a:solidFill>
                <a:latin typeface="Calibri" panose="020F0502020204030204"/>
                <a:ea typeface="新細明體" panose="02020500000000000000" pitchFamily="18" charset="-120"/>
              </a:rPr>
              <a:t>Feb.</a:t>
            </a:r>
            <a:endParaRPr lang="en-US" sz="180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8" name="Emilia Shih…">
            <a:extLst>
              <a:ext uri="{FF2B5EF4-FFF2-40B4-BE49-F238E27FC236}">
                <a16:creationId xmlns:a16="http://schemas.microsoft.com/office/drawing/2014/main" id="{A461718D-DDAF-43B6-AAB1-F0EF6FB8AF0C}"/>
              </a:ext>
            </a:extLst>
          </p:cNvPr>
          <p:cNvSpPr txBox="1">
            <a:spLocks/>
          </p:cNvSpPr>
          <p:nvPr/>
        </p:nvSpPr>
        <p:spPr>
          <a:xfrm>
            <a:off x="2959029" y="2874023"/>
            <a:ext cx="764106" cy="1190087"/>
          </a:xfrm>
          <a:prstGeom prst="rect">
            <a:avLst/>
          </a:prstGeom>
        </p:spPr>
        <p:txBody>
          <a:bodyPr vert="horz" lIns="121899" tIns="121899" rIns="121899" bIns="121899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19200">
              <a:lnSpc>
                <a:spcPts val="2600"/>
              </a:lnSpc>
              <a:buNone/>
              <a:defRPr sz="2500" b="1" spc="0"/>
            </a:pPr>
            <a:r>
              <a:rPr lang="en-US" altLang="zh-TW" sz="1800" b="1" dirty="0">
                <a:solidFill>
                  <a:prstClr val="white"/>
                </a:solidFill>
                <a:latin typeface="Calibri" panose="020F0502020204030204"/>
                <a:ea typeface="新細明體" panose="02020500000000000000" pitchFamily="18" charset="-120"/>
              </a:rPr>
              <a:t>Mar.</a:t>
            </a:r>
            <a:endParaRPr lang="en-US" sz="180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9" name="Emilia Shih…">
            <a:extLst>
              <a:ext uri="{FF2B5EF4-FFF2-40B4-BE49-F238E27FC236}">
                <a16:creationId xmlns:a16="http://schemas.microsoft.com/office/drawing/2014/main" id="{820F0C8A-6F5F-4937-9744-5DB3696ED9C2}"/>
              </a:ext>
            </a:extLst>
          </p:cNvPr>
          <p:cNvSpPr txBox="1">
            <a:spLocks/>
          </p:cNvSpPr>
          <p:nvPr/>
        </p:nvSpPr>
        <p:spPr>
          <a:xfrm>
            <a:off x="4072862" y="2848487"/>
            <a:ext cx="764106" cy="1190087"/>
          </a:xfrm>
          <a:prstGeom prst="rect">
            <a:avLst/>
          </a:prstGeom>
        </p:spPr>
        <p:txBody>
          <a:bodyPr vert="horz" lIns="121899" tIns="121899" rIns="121899" bIns="121899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19200">
              <a:lnSpc>
                <a:spcPts val="2600"/>
              </a:lnSpc>
              <a:buNone/>
              <a:defRPr sz="2500" b="1" spc="0"/>
            </a:pPr>
            <a:r>
              <a:rPr lang="en-US" altLang="zh-TW" sz="1800" b="1" dirty="0">
                <a:solidFill>
                  <a:prstClr val="white"/>
                </a:solidFill>
                <a:latin typeface="Calibri" panose="020F0502020204030204"/>
                <a:ea typeface="新細明體" panose="02020500000000000000" pitchFamily="18" charset="-120"/>
              </a:rPr>
              <a:t>Apr.</a:t>
            </a:r>
            <a:endParaRPr lang="en-US" sz="180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0" name="Emilia Shih…">
            <a:extLst>
              <a:ext uri="{FF2B5EF4-FFF2-40B4-BE49-F238E27FC236}">
                <a16:creationId xmlns:a16="http://schemas.microsoft.com/office/drawing/2014/main" id="{C6D6EF73-411B-4D0A-A14F-4C748E0E9CE4}"/>
              </a:ext>
            </a:extLst>
          </p:cNvPr>
          <p:cNvSpPr txBox="1">
            <a:spLocks/>
          </p:cNvSpPr>
          <p:nvPr/>
        </p:nvSpPr>
        <p:spPr>
          <a:xfrm>
            <a:off x="5161528" y="2839772"/>
            <a:ext cx="764106" cy="1190087"/>
          </a:xfrm>
          <a:prstGeom prst="rect">
            <a:avLst/>
          </a:prstGeom>
        </p:spPr>
        <p:txBody>
          <a:bodyPr vert="horz" lIns="121899" tIns="121899" rIns="121899" bIns="121899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19200">
              <a:lnSpc>
                <a:spcPts val="2600"/>
              </a:lnSpc>
              <a:buNone/>
              <a:defRPr sz="2500" b="1" spc="0"/>
            </a:pPr>
            <a:r>
              <a:rPr lang="en-US" altLang="zh-TW" sz="1800" b="1" dirty="0">
                <a:solidFill>
                  <a:prstClr val="white"/>
                </a:solidFill>
                <a:latin typeface="Calibri" panose="020F0502020204030204"/>
                <a:ea typeface="新細明體" panose="02020500000000000000" pitchFamily="18" charset="-120"/>
              </a:rPr>
              <a:t>May</a:t>
            </a:r>
            <a:endParaRPr lang="en-US" sz="180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1" name="Emilia Shih…">
            <a:extLst>
              <a:ext uri="{FF2B5EF4-FFF2-40B4-BE49-F238E27FC236}">
                <a16:creationId xmlns:a16="http://schemas.microsoft.com/office/drawing/2014/main" id="{1BE37BDC-B2CF-472D-9C25-BE14DCE78294}"/>
              </a:ext>
            </a:extLst>
          </p:cNvPr>
          <p:cNvSpPr txBox="1">
            <a:spLocks/>
          </p:cNvSpPr>
          <p:nvPr/>
        </p:nvSpPr>
        <p:spPr>
          <a:xfrm>
            <a:off x="6346780" y="2822668"/>
            <a:ext cx="764106" cy="1190087"/>
          </a:xfrm>
          <a:prstGeom prst="rect">
            <a:avLst/>
          </a:prstGeom>
        </p:spPr>
        <p:txBody>
          <a:bodyPr vert="horz" lIns="121899" tIns="121899" rIns="121899" bIns="121899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19200">
              <a:lnSpc>
                <a:spcPts val="2600"/>
              </a:lnSpc>
              <a:buNone/>
              <a:defRPr sz="2500" b="1" spc="0"/>
            </a:pPr>
            <a:r>
              <a:rPr lang="en-US" altLang="zh-TW" sz="1800" b="1" dirty="0">
                <a:solidFill>
                  <a:prstClr val="white"/>
                </a:solidFill>
                <a:latin typeface="Calibri" panose="020F0502020204030204"/>
                <a:ea typeface="新細明體" panose="02020500000000000000" pitchFamily="18" charset="-120"/>
              </a:rPr>
              <a:t>Jun.</a:t>
            </a:r>
            <a:endParaRPr lang="en-US" sz="180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2" name="Emilia Shih…">
            <a:extLst>
              <a:ext uri="{FF2B5EF4-FFF2-40B4-BE49-F238E27FC236}">
                <a16:creationId xmlns:a16="http://schemas.microsoft.com/office/drawing/2014/main" id="{2981DCAE-29B0-42C4-9B9D-CC414271699E}"/>
              </a:ext>
            </a:extLst>
          </p:cNvPr>
          <p:cNvSpPr txBox="1">
            <a:spLocks/>
          </p:cNvSpPr>
          <p:nvPr/>
        </p:nvSpPr>
        <p:spPr>
          <a:xfrm>
            <a:off x="8525414" y="2822668"/>
            <a:ext cx="764106" cy="1190087"/>
          </a:xfrm>
          <a:prstGeom prst="rect">
            <a:avLst/>
          </a:prstGeom>
        </p:spPr>
        <p:txBody>
          <a:bodyPr vert="horz" lIns="121899" tIns="121899" rIns="121899" bIns="121899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19200">
              <a:lnSpc>
                <a:spcPts val="2600"/>
              </a:lnSpc>
              <a:buNone/>
              <a:defRPr sz="2500" b="1" spc="0"/>
            </a:pPr>
            <a:r>
              <a:rPr lang="en-US" altLang="zh-TW" sz="1800" b="1" dirty="0">
                <a:solidFill>
                  <a:prstClr val="white"/>
                </a:solidFill>
                <a:latin typeface="Calibri" panose="020F0502020204030204"/>
                <a:ea typeface="新細明體" panose="02020500000000000000" pitchFamily="18" charset="-120"/>
              </a:rPr>
              <a:t>Sep.</a:t>
            </a:r>
            <a:endParaRPr lang="en-US" sz="180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3" name="Emilia Shih…">
            <a:extLst>
              <a:ext uri="{FF2B5EF4-FFF2-40B4-BE49-F238E27FC236}">
                <a16:creationId xmlns:a16="http://schemas.microsoft.com/office/drawing/2014/main" id="{CAA7A80B-5A52-4799-9173-51EA7C0A02CD}"/>
              </a:ext>
            </a:extLst>
          </p:cNvPr>
          <p:cNvSpPr txBox="1">
            <a:spLocks/>
          </p:cNvSpPr>
          <p:nvPr/>
        </p:nvSpPr>
        <p:spPr>
          <a:xfrm>
            <a:off x="9642547" y="2856919"/>
            <a:ext cx="764106" cy="1190087"/>
          </a:xfrm>
          <a:prstGeom prst="rect">
            <a:avLst/>
          </a:prstGeom>
        </p:spPr>
        <p:txBody>
          <a:bodyPr vert="horz" lIns="121899" tIns="121899" rIns="121899" bIns="121899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19200">
              <a:lnSpc>
                <a:spcPts val="2600"/>
              </a:lnSpc>
              <a:buNone/>
              <a:defRPr sz="2500" b="1" spc="0"/>
            </a:pPr>
            <a:r>
              <a:rPr lang="en-US" altLang="zh-TW" sz="1800" b="1" dirty="0">
                <a:solidFill>
                  <a:prstClr val="white"/>
                </a:solidFill>
                <a:latin typeface="Calibri" panose="020F0502020204030204"/>
                <a:ea typeface="新細明體" panose="02020500000000000000" pitchFamily="18" charset="-120"/>
              </a:rPr>
              <a:t>Oct.</a:t>
            </a:r>
            <a:endParaRPr lang="en-US" sz="180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4" name="Emilia Shih…">
            <a:extLst>
              <a:ext uri="{FF2B5EF4-FFF2-40B4-BE49-F238E27FC236}">
                <a16:creationId xmlns:a16="http://schemas.microsoft.com/office/drawing/2014/main" id="{620BE89E-3A51-45F7-A10B-DE03C92E667B}"/>
              </a:ext>
            </a:extLst>
          </p:cNvPr>
          <p:cNvSpPr txBox="1">
            <a:spLocks/>
          </p:cNvSpPr>
          <p:nvPr/>
        </p:nvSpPr>
        <p:spPr>
          <a:xfrm>
            <a:off x="7532032" y="2856223"/>
            <a:ext cx="764106" cy="1190087"/>
          </a:xfrm>
          <a:prstGeom prst="rect">
            <a:avLst/>
          </a:prstGeom>
        </p:spPr>
        <p:txBody>
          <a:bodyPr vert="horz" lIns="121899" tIns="121899" rIns="121899" bIns="121899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19200">
              <a:lnSpc>
                <a:spcPts val="2600"/>
              </a:lnSpc>
              <a:buNone/>
              <a:defRPr sz="2500" b="1" spc="0"/>
            </a:pPr>
            <a:r>
              <a:rPr lang="en-US" altLang="zh-TW" sz="1800" b="1" dirty="0">
                <a:solidFill>
                  <a:prstClr val="white"/>
                </a:solidFill>
                <a:latin typeface="Calibri" panose="020F0502020204030204"/>
                <a:ea typeface="新細明體" panose="02020500000000000000" pitchFamily="18" charset="-120"/>
              </a:rPr>
              <a:t>Jul.</a:t>
            </a:r>
            <a:endParaRPr lang="en-US" sz="180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155" name="圖片 154">
            <a:extLst>
              <a:ext uri="{FF2B5EF4-FFF2-40B4-BE49-F238E27FC236}">
                <a16:creationId xmlns:a16="http://schemas.microsoft.com/office/drawing/2014/main" id="{1C572E23-404B-492A-BE7C-09451352E54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2160" y="3592913"/>
            <a:ext cx="1547496" cy="289891"/>
          </a:xfrm>
          <a:prstGeom prst="rect">
            <a:avLst/>
          </a:prstGeom>
        </p:spPr>
      </p:pic>
      <p:pic>
        <p:nvPicPr>
          <p:cNvPr id="156" name="圖片 155">
            <a:extLst>
              <a:ext uri="{FF2B5EF4-FFF2-40B4-BE49-F238E27FC236}">
                <a16:creationId xmlns:a16="http://schemas.microsoft.com/office/drawing/2014/main" id="{EBE38A03-F71B-417F-92A4-EFD2C2B13EE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8868" y="2283118"/>
            <a:ext cx="817546" cy="319807"/>
          </a:xfrm>
          <a:prstGeom prst="rect">
            <a:avLst/>
          </a:prstGeom>
        </p:spPr>
      </p:pic>
      <p:pic>
        <p:nvPicPr>
          <p:cNvPr id="157" name="圖片 156">
            <a:extLst>
              <a:ext uri="{FF2B5EF4-FFF2-40B4-BE49-F238E27FC236}">
                <a16:creationId xmlns:a16="http://schemas.microsoft.com/office/drawing/2014/main" id="{C15AE671-EFE7-4099-B114-29040CC7DE87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2573" y="2018353"/>
            <a:ext cx="1207750" cy="264765"/>
          </a:xfrm>
          <a:prstGeom prst="rect">
            <a:avLst/>
          </a:prstGeom>
        </p:spPr>
      </p:pic>
      <p:pic>
        <p:nvPicPr>
          <p:cNvPr id="158" name="圖片 157">
            <a:extLst>
              <a:ext uri="{FF2B5EF4-FFF2-40B4-BE49-F238E27FC236}">
                <a16:creationId xmlns:a16="http://schemas.microsoft.com/office/drawing/2014/main" id="{79EF5ECA-CFC0-4488-8FED-4E4BB689179E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8256" y="4018728"/>
            <a:ext cx="327267" cy="302136"/>
          </a:xfrm>
          <a:prstGeom prst="rect">
            <a:avLst/>
          </a:prstGeom>
        </p:spPr>
      </p:pic>
      <p:pic>
        <p:nvPicPr>
          <p:cNvPr id="159" name="圖片 158">
            <a:extLst>
              <a:ext uri="{FF2B5EF4-FFF2-40B4-BE49-F238E27FC236}">
                <a16:creationId xmlns:a16="http://schemas.microsoft.com/office/drawing/2014/main" id="{43A2331D-142B-4E76-8EDE-085E95AC31AD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16825" y="4416210"/>
            <a:ext cx="389782" cy="270719"/>
          </a:xfrm>
          <a:prstGeom prst="rect">
            <a:avLst/>
          </a:prstGeom>
        </p:spPr>
      </p:pic>
      <p:pic>
        <p:nvPicPr>
          <p:cNvPr id="160" name="圖片 159">
            <a:extLst>
              <a:ext uri="{FF2B5EF4-FFF2-40B4-BE49-F238E27FC236}">
                <a16:creationId xmlns:a16="http://schemas.microsoft.com/office/drawing/2014/main" id="{F3571522-8B73-41E4-9BD6-FD3B5A4AD44F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79169" y="4758532"/>
            <a:ext cx="319493" cy="291555"/>
          </a:xfrm>
          <a:prstGeom prst="rect">
            <a:avLst/>
          </a:prstGeom>
        </p:spPr>
      </p:pic>
      <p:pic>
        <p:nvPicPr>
          <p:cNvPr id="161" name="圖片 160">
            <a:extLst>
              <a:ext uri="{FF2B5EF4-FFF2-40B4-BE49-F238E27FC236}">
                <a16:creationId xmlns:a16="http://schemas.microsoft.com/office/drawing/2014/main" id="{B698415E-7A14-4EA4-8771-0DF270E838E8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79994" y="5109101"/>
            <a:ext cx="319494" cy="312322"/>
          </a:xfrm>
          <a:prstGeom prst="rect">
            <a:avLst/>
          </a:prstGeom>
        </p:spPr>
      </p:pic>
      <p:pic>
        <p:nvPicPr>
          <p:cNvPr id="162" name="圖片 161">
            <a:extLst>
              <a:ext uri="{FF2B5EF4-FFF2-40B4-BE49-F238E27FC236}">
                <a16:creationId xmlns:a16="http://schemas.microsoft.com/office/drawing/2014/main" id="{232D932E-3889-4EDD-B341-2395D98F0548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68715" y="3678545"/>
            <a:ext cx="302698" cy="295903"/>
          </a:xfrm>
          <a:prstGeom prst="rect">
            <a:avLst/>
          </a:prstGeom>
        </p:spPr>
      </p:pic>
      <p:sp>
        <p:nvSpPr>
          <p:cNvPr id="163" name="文字方塊 162">
            <a:extLst>
              <a:ext uri="{FF2B5EF4-FFF2-40B4-BE49-F238E27FC236}">
                <a16:creationId xmlns:a16="http://schemas.microsoft.com/office/drawing/2014/main" id="{6097825B-06A4-4307-A271-6F680A04E48F}"/>
              </a:ext>
            </a:extLst>
          </p:cNvPr>
          <p:cNvSpPr txBox="1"/>
          <p:nvPr/>
        </p:nvSpPr>
        <p:spPr>
          <a:xfrm>
            <a:off x="3962201" y="3967598"/>
            <a:ext cx="11288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altLang="zh-TW" sz="14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TAIPEI</a:t>
            </a:r>
            <a:r>
              <a:rPr lang="en-US" altLang="zh-TW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 </a:t>
            </a:r>
            <a:r>
              <a:rPr lang="en-US" altLang="zh-TW" sz="14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AMPA</a:t>
            </a:r>
            <a:endParaRPr lang="zh-TW" altLang="en-US" dirty="0">
              <a:solidFill>
                <a:prstClr val="black"/>
              </a:solidFill>
              <a:latin typeface="Calibri" panose="020F0502020204030204"/>
              <a:ea typeface="新細明體" panose="02020500000000000000" pitchFamily="18" charset="-120"/>
            </a:endParaRPr>
          </a:p>
        </p:txBody>
      </p:sp>
      <p:sp>
        <p:nvSpPr>
          <p:cNvPr id="164" name="文字方塊 163">
            <a:extLst>
              <a:ext uri="{FF2B5EF4-FFF2-40B4-BE49-F238E27FC236}">
                <a16:creationId xmlns:a16="http://schemas.microsoft.com/office/drawing/2014/main" id="{D302E901-5D95-4E5C-AAF2-1DDB855AC016}"/>
              </a:ext>
            </a:extLst>
          </p:cNvPr>
          <p:cNvSpPr txBox="1"/>
          <p:nvPr/>
        </p:nvSpPr>
        <p:spPr>
          <a:xfrm>
            <a:off x="3970034" y="4334792"/>
            <a:ext cx="1522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zh-TW" sz="1400" dirty="0" err="1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AutoTronics</a:t>
            </a:r>
            <a:r>
              <a:rPr lang="en-US" altLang="zh-TW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 </a:t>
            </a:r>
            <a:r>
              <a:rPr lang="en-US" altLang="zh-TW" sz="14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Taipei</a:t>
            </a:r>
            <a:endParaRPr lang="zh-TW" altLang="en-US" dirty="0">
              <a:solidFill>
                <a:prstClr val="black"/>
              </a:solidFill>
              <a:latin typeface="Calibri" panose="020F0502020204030204"/>
              <a:ea typeface="新細明體" panose="02020500000000000000" pitchFamily="18" charset="-120"/>
            </a:endParaRPr>
          </a:p>
        </p:txBody>
      </p:sp>
      <p:sp>
        <p:nvSpPr>
          <p:cNvPr id="165" name="文字方塊 164">
            <a:extLst>
              <a:ext uri="{FF2B5EF4-FFF2-40B4-BE49-F238E27FC236}">
                <a16:creationId xmlns:a16="http://schemas.microsoft.com/office/drawing/2014/main" id="{D167EC38-4576-4AFB-93BB-6BA67E998157}"/>
              </a:ext>
            </a:extLst>
          </p:cNvPr>
          <p:cNvSpPr txBox="1"/>
          <p:nvPr/>
        </p:nvSpPr>
        <p:spPr>
          <a:xfrm>
            <a:off x="3953673" y="4747737"/>
            <a:ext cx="9213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altLang="zh-TW" sz="1400" dirty="0" err="1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Giftionery</a:t>
            </a:r>
            <a:endParaRPr lang="zh-TW" altLang="en-US" dirty="0">
              <a:solidFill>
                <a:prstClr val="black"/>
              </a:solidFill>
              <a:latin typeface="Calibri" panose="020F0502020204030204"/>
              <a:ea typeface="新細明體" panose="02020500000000000000" pitchFamily="18" charset="-120"/>
            </a:endParaRPr>
          </a:p>
        </p:txBody>
      </p:sp>
      <p:sp>
        <p:nvSpPr>
          <p:cNvPr id="166" name="文字方塊 165">
            <a:extLst>
              <a:ext uri="{FF2B5EF4-FFF2-40B4-BE49-F238E27FC236}">
                <a16:creationId xmlns:a16="http://schemas.microsoft.com/office/drawing/2014/main" id="{EE17B522-C54F-46DD-B43F-FCFEBA2B15C9}"/>
              </a:ext>
            </a:extLst>
          </p:cNvPr>
          <p:cNvSpPr txBox="1"/>
          <p:nvPr/>
        </p:nvSpPr>
        <p:spPr>
          <a:xfrm>
            <a:off x="3980466" y="5103383"/>
            <a:ext cx="13259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altLang="zh-TW" sz="14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WOOD TAIWAN</a:t>
            </a:r>
          </a:p>
        </p:txBody>
      </p:sp>
      <p:sp>
        <p:nvSpPr>
          <p:cNvPr id="167" name="文字方塊 166">
            <a:extLst>
              <a:ext uri="{FF2B5EF4-FFF2-40B4-BE49-F238E27FC236}">
                <a16:creationId xmlns:a16="http://schemas.microsoft.com/office/drawing/2014/main" id="{8F016D44-14FE-46FF-9BCE-1FE36C33913F}"/>
              </a:ext>
            </a:extLst>
          </p:cNvPr>
          <p:cNvSpPr txBox="1"/>
          <p:nvPr/>
        </p:nvSpPr>
        <p:spPr>
          <a:xfrm>
            <a:off x="3915979" y="3677820"/>
            <a:ext cx="13621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altLang="zh-TW" sz="14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Fastener Taiwan</a:t>
            </a:r>
          </a:p>
        </p:txBody>
      </p:sp>
      <p:pic>
        <p:nvPicPr>
          <p:cNvPr id="168" name="圖片 167">
            <a:extLst>
              <a:ext uri="{FF2B5EF4-FFF2-40B4-BE49-F238E27FC236}">
                <a16:creationId xmlns:a16="http://schemas.microsoft.com/office/drawing/2014/main" id="{957C4664-C633-4B64-BFC0-66437B2251AE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0126" y="2169159"/>
            <a:ext cx="505648" cy="444490"/>
          </a:xfrm>
          <a:prstGeom prst="rect">
            <a:avLst/>
          </a:prstGeom>
        </p:spPr>
      </p:pic>
      <p:sp>
        <p:nvSpPr>
          <p:cNvPr id="169" name="文字方塊 168">
            <a:extLst>
              <a:ext uri="{FF2B5EF4-FFF2-40B4-BE49-F238E27FC236}">
                <a16:creationId xmlns:a16="http://schemas.microsoft.com/office/drawing/2014/main" id="{1A477B92-E479-42C2-A03D-E36EB38E9768}"/>
              </a:ext>
            </a:extLst>
          </p:cNvPr>
          <p:cNvSpPr txBox="1"/>
          <p:nvPr/>
        </p:nvSpPr>
        <p:spPr>
          <a:xfrm>
            <a:off x="5066554" y="2250711"/>
            <a:ext cx="10294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altLang="zh-TW" sz="14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COMPUTEX</a:t>
            </a:r>
            <a:endParaRPr lang="zh-TW" altLang="en-US" dirty="0">
              <a:solidFill>
                <a:prstClr val="black"/>
              </a:solidFill>
              <a:latin typeface="Calibri" panose="020F0502020204030204"/>
              <a:ea typeface="新細明體" panose="02020500000000000000" pitchFamily="18" charset="-120"/>
            </a:endParaRPr>
          </a:p>
        </p:txBody>
      </p:sp>
      <p:pic>
        <p:nvPicPr>
          <p:cNvPr id="170" name="Picture 7" descr="D:\搬新家重要資料\peiline\設計\2020\小設計\0825媒體茶敘\logo\台灣專業展-醫療展-02.png">
            <a:extLst>
              <a:ext uri="{FF2B5EF4-FFF2-40B4-BE49-F238E27FC236}">
                <a16:creationId xmlns:a16="http://schemas.microsoft.com/office/drawing/2014/main" id="{80316CCF-B364-4E86-837D-2F5A1EA857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11981" y="3707661"/>
            <a:ext cx="1658500" cy="216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9" name="群組 178">
            <a:extLst>
              <a:ext uri="{FF2B5EF4-FFF2-40B4-BE49-F238E27FC236}">
                <a16:creationId xmlns:a16="http://schemas.microsoft.com/office/drawing/2014/main" id="{49121F89-2794-4D08-878B-0F13A39FD2AD}"/>
              </a:ext>
            </a:extLst>
          </p:cNvPr>
          <p:cNvGrpSpPr/>
          <p:nvPr/>
        </p:nvGrpSpPr>
        <p:grpSpPr>
          <a:xfrm>
            <a:off x="5876016" y="3991820"/>
            <a:ext cx="417136" cy="1608625"/>
            <a:chOff x="3885919" y="5276445"/>
            <a:chExt cx="417136" cy="1608625"/>
          </a:xfrm>
        </p:grpSpPr>
        <p:pic>
          <p:nvPicPr>
            <p:cNvPr id="180" name="Picture 19">
              <a:extLst>
                <a:ext uri="{FF2B5EF4-FFF2-40B4-BE49-F238E27FC236}">
                  <a16:creationId xmlns:a16="http://schemas.microsoft.com/office/drawing/2014/main" id="{3C817E9D-967A-4E8E-94A0-9111561ECD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94491" y="5276445"/>
              <a:ext cx="371820" cy="3888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1" name="Picture 20">
              <a:extLst>
                <a:ext uri="{FF2B5EF4-FFF2-40B4-BE49-F238E27FC236}">
                  <a16:creationId xmlns:a16="http://schemas.microsoft.com/office/drawing/2014/main" id="{48B979C5-F530-4EB5-B83E-0D7849F0B7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85919" y="5602132"/>
              <a:ext cx="366953" cy="3837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2" name="Picture 22">
              <a:extLst>
                <a:ext uri="{FF2B5EF4-FFF2-40B4-BE49-F238E27FC236}">
                  <a16:creationId xmlns:a16="http://schemas.microsoft.com/office/drawing/2014/main" id="{45BD7C45-B83B-4235-A4D5-9D958BF3B2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01835" y="6249365"/>
              <a:ext cx="337276" cy="3527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3" name="Picture 24">
              <a:extLst>
                <a:ext uri="{FF2B5EF4-FFF2-40B4-BE49-F238E27FC236}">
                  <a16:creationId xmlns:a16="http://schemas.microsoft.com/office/drawing/2014/main" id="{24598748-8E4E-4A19-A74C-03FDC88824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85919" y="6577872"/>
              <a:ext cx="417136" cy="307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85" name="文字方塊 184">
            <a:extLst>
              <a:ext uri="{FF2B5EF4-FFF2-40B4-BE49-F238E27FC236}">
                <a16:creationId xmlns:a16="http://schemas.microsoft.com/office/drawing/2014/main" id="{F60F5060-FC02-47A5-BFB9-A90BDE9464C0}"/>
              </a:ext>
            </a:extLst>
          </p:cNvPr>
          <p:cNvSpPr txBox="1"/>
          <p:nvPr/>
        </p:nvSpPr>
        <p:spPr>
          <a:xfrm>
            <a:off x="6192632" y="3985469"/>
            <a:ext cx="11147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altLang="zh-TW" sz="14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FOOD</a:t>
            </a:r>
            <a:r>
              <a:rPr lang="zh-TW" altLang="en-US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 </a:t>
            </a:r>
            <a:r>
              <a:rPr lang="en-US" altLang="zh-TW" sz="14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TAIPEI</a:t>
            </a:r>
            <a:endParaRPr lang="zh-TW" altLang="en-US" dirty="0">
              <a:solidFill>
                <a:prstClr val="black"/>
              </a:solidFill>
              <a:latin typeface="Calibri" panose="020F0502020204030204"/>
              <a:ea typeface="新細明體" panose="02020500000000000000" pitchFamily="18" charset="-120"/>
            </a:endParaRPr>
          </a:p>
        </p:txBody>
      </p:sp>
      <p:pic>
        <p:nvPicPr>
          <p:cNvPr id="186" name="圖片 185">
            <a:extLst>
              <a:ext uri="{FF2B5EF4-FFF2-40B4-BE49-F238E27FC236}">
                <a16:creationId xmlns:a16="http://schemas.microsoft.com/office/drawing/2014/main" id="{941ECC14-2911-4708-BBE1-232B94CB4750}"/>
              </a:ext>
            </a:extLst>
          </p:cNvPr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51515" y="4722107"/>
            <a:ext cx="432000" cy="271256"/>
          </a:xfrm>
          <a:prstGeom prst="rect">
            <a:avLst/>
          </a:prstGeom>
        </p:spPr>
      </p:pic>
      <p:sp>
        <p:nvSpPr>
          <p:cNvPr id="187" name="文字方塊 186">
            <a:extLst>
              <a:ext uri="{FF2B5EF4-FFF2-40B4-BE49-F238E27FC236}">
                <a16:creationId xmlns:a16="http://schemas.microsoft.com/office/drawing/2014/main" id="{1B2ACB1A-83CA-48CE-844D-F519764E46F7}"/>
              </a:ext>
            </a:extLst>
          </p:cNvPr>
          <p:cNvSpPr txBox="1"/>
          <p:nvPr/>
        </p:nvSpPr>
        <p:spPr>
          <a:xfrm>
            <a:off x="6186628" y="4309511"/>
            <a:ext cx="14954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altLang="zh-TW" sz="14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FOODTECH</a:t>
            </a:r>
            <a:r>
              <a:rPr lang="zh-TW" altLang="en-US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 </a:t>
            </a:r>
            <a:r>
              <a:rPr lang="en-US" altLang="zh-TW" sz="14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TAIPEI</a:t>
            </a:r>
            <a:endParaRPr lang="zh-TW" altLang="en-US" dirty="0">
              <a:solidFill>
                <a:prstClr val="black"/>
              </a:solidFill>
              <a:latin typeface="Calibri" panose="020F0502020204030204"/>
              <a:ea typeface="新細明體" panose="02020500000000000000" pitchFamily="18" charset="-120"/>
            </a:endParaRPr>
          </a:p>
        </p:txBody>
      </p:sp>
      <p:sp>
        <p:nvSpPr>
          <p:cNvPr id="188" name="文字方塊 187">
            <a:extLst>
              <a:ext uri="{FF2B5EF4-FFF2-40B4-BE49-F238E27FC236}">
                <a16:creationId xmlns:a16="http://schemas.microsoft.com/office/drawing/2014/main" id="{9E629C35-3B19-4980-A82B-651DC606265D}"/>
              </a:ext>
            </a:extLst>
          </p:cNvPr>
          <p:cNvSpPr txBox="1"/>
          <p:nvPr/>
        </p:nvSpPr>
        <p:spPr>
          <a:xfrm>
            <a:off x="6192632" y="4631725"/>
            <a:ext cx="22911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altLang="zh-TW" sz="14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BIO</a:t>
            </a:r>
            <a:r>
              <a:rPr lang="en-US" altLang="zh-TW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/</a:t>
            </a:r>
            <a:r>
              <a:rPr lang="en-US" altLang="zh-TW" sz="14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PHARMATECH</a:t>
            </a:r>
            <a:r>
              <a:rPr lang="en-US" altLang="zh-TW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 </a:t>
            </a:r>
            <a:r>
              <a:rPr lang="en-US" altLang="zh-TW" sz="14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TAIWAN</a:t>
            </a:r>
            <a:endParaRPr lang="zh-TW" altLang="en-US" dirty="0">
              <a:solidFill>
                <a:prstClr val="black"/>
              </a:solidFill>
              <a:latin typeface="Calibri" panose="020F0502020204030204"/>
              <a:ea typeface="新細明體" panose="02020500000000000000" pitchFamily="18" charset="-120"/>
            </a:endParaRPr>
          </a:p>
        </p:txBody>
      </p:sp>
      <p:sp>
        <p:nvSpPr>
          <p:cNvPr id="189" name="文字方塊 188">
            <a:extLst>
              <a:ext uri="{FF2B5EF4-FFF2-40B4-BE49-F238E27FC236}">
                <a16:creationId xmlns:a16="http://schemas.microsoft.com/office/drawing/2014/main" id="{6B3EF686-2238-4D6F-822D-0CB4A940C72B}"/>
              </a:ext>
            </a:extLst>
          </p:cNvPr>
          <p:cNvSpPr txBox="1"/>
          <p:nvPr/>
        </p:nvSpPr>
        <p:spPr>
          <a:xfrm>
            <a:off x="6192632" y="4923100"/>
            <a:ext cx="10585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altLang="zh-TW" sz="14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TAIPEI</a:t>
            </a:r>
            <a:r>
              <a:rPr lang="en-US" altLang="zh-TW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 </a:t>
            </a:r>
            <a:r>
              <a:rPr lang="en-US" altLang="zh-TW" sz="14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PACK</a:t>
            </a:r>
            <a:endParaRPr lang="en-US" altLang="zh-TW" dirty="0">
              <a:solidFill>
                <a:prstClr val="black"/>
              </a:solidFill>
              <a:latin typeface="Calibri" panose="020F0502020204030204"/>
              <a:ea typeface="新細明體" panose="02020500000000000000" pitchFamily="18" charset="-120"/>
            </a:endParaRPr>
          </a:p>
        </p:txBody>
      </p:sp>
      <p:sp>
        <p:nvSpPr>
          <p:cNvPr id="190" name="文字方塊 189">
            <a:extLst>
              <a:ext uri="{FF2B5EF4-FFF2-40B4-BE49-F238E27FC236}">
                <a16:creationId xmlns:a16="http://schemas.microsoft.com/office/drawing/2014/main" id="{F8C8DBED-5FCD-47E2-BA52-B3A73C1A9979}"/>
              </a:ext>
            </a:extLst>
          </p:cNvPr>
          <p:cNvSpPr txBox="1"/>
          <p:nvPr/>
        </p:nvSpPr>
        <p:spPr>
          <a:xfrm>
            <a:off x="6192266" y="5204651"/>
            <a:ext cx="14475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altLang="zh-TW" sz="14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TAIWAN</a:t>
            </a:r>
            <a:r>
              <a:rPr lang="en-US" altLang="zh-TW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 </a:t>
            </a:r>
            <a:r>
              <a:rPr lang="en-US" altLang="zh-TW" sz="14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HORECA</a:t>
            </a:r>
            <a:endParaRPr lang="zh-TW" altLang="en-US" dirty="0">
              <a:solidFill>
                <a:prstClr val="black"/>
              </a:solidFill>
              <a:latin typeface="Calibri" panose="020F0502020204030204"/>
              <a:ea typeface="新細明體" panose="02020500000000000000" pitchFamily="18" charset="-120"/>
            </a:endParaRPr>
          </a:p>
        </p:txBody>
      </p:sp>
      <p:pic>
        <p:nvPicPr>
          <p:cNvPr id="191" name="圖片 190">
            <a:extLst>
              <a:ext uri="{FF2B5EF4-FFF2-40B4-BE49-F238E27FC236}">
                <a16:creationId xmlns:a16="http://schemas.microsoft.com/office/drawing/2014/main" id="{E7665C04-8405-4329-9B3E-39EB1C3C7987}"/>
              </a:ext>
            </a:extLst>
          </p:cNvPr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54190" y="2226290"/>
            <a:ext cx="661614" cy="340585"/>
          </a:xfrm>
          <a:prstGeom prst="rect">
            <a:avLst/>
          </a:prstGeom>
        </p:spPr>
      </p:pic>
      <p:pic>
        <p:nvPicPr>
          <p:cNvPr id="196" name="圖片 195">
            <a:extLst>
              <a:ext uri="{FF2B5EF4-FFF2-40B4-BE49-F238E27FC236}">
                <a16:creationId xmlns:a16="http://schemas.microsoft.com/office/drawing/2014/main" id="{94506302-6D13-4237-8725-A219EA9EEFAF}"/>
              </a:ext>
            </a:extLst>
          </p:cNvPr>
          <p:cNvPicPr>
            <a:picLocks noChangeAspect="1"/>
          </p:cNvPicPr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9389" y="1832257"/>
            <a:ext cx="437628" cy="394030"/>
          </a:xfrm>
          <a:prstGeom prst="rect">
            <a:avLst/>
          </a:prstGeom>
        </p:spPr>
      </p:pic>
      <p:pic>
        <p:nvPicPr>
          <p:cNvPr id="197" name="圖片 196">
            <a:extLst>
              <a:ext uri="{FF2B5EF4-FFF2-40B4-BE49-F238E27FC236}">
                <a16:creationId xmlns:a16="http://schemas.microsoft.com/office/drawing/2014/main" id="{9D13E1C7-5537-4770-826B-DB8D3EE2DA10}"/>
              </a:ext>
            </a:extLst>
          </p:cNvPr>
          <p:cNvPicPr>
            <a:picLocks noChangeAspect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5218" y="2203368"/>
            <a:ext cx="437628" cy="394030"/>
          </a:xfrm>
          <a:prstGeom prst="rect">
            <a:avLst/>
          </a:prstGeom>
        </p:spPr>
      </p:pic>
      <p:sp>
        <p:nvSpPr>
          <p:cNvPr id="198" name="文字方塊 197">
            <a:extLst>
              <a:ext uri="{FF2B5EF4-FFF2-40B4-BE49-F238E27FC236}">
                <a16:creationId xmlns:a16="http://schemas.microsoft.com/office/drawing/2014/main" id="{EE681422-3B66-41D1-99CC-4355FF7F9120}"/>
              </a:ext>
            </a:extLst>
          </p:cNvPr>
          <p:cNvSpPr txBox="1"/>
          <p:nvPr/>
        </p:nvSpPr>
        <p:spPr>
          <a:xfrm>
            <a:off x="8530299" y="1895594"/>
            <a:ext cx="10282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altLang="zh-TW" sz="14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TAIPEI PLAS</a:t>
            </a:r>
            <a:endParaRPr lang="zh-TW" altLang="en-US" sz="1400" dirty="0">
              <a:solidFill>
                <a:prstClr val="black"/>
              </a:solidFill>
              <a:latin typeface="Calibri" panose="020F0502020204030204"/>
              <a:ea typeface="新細明體" panose="02020500000000000000" pitchFamily="18" charset="-120"/>
            </a:endParaRPr>
          </a:p>
        </p:txBody>
      </p:sp>
      <p:sp>
        <p:nvSpPr>
          <p:cNvPr id="199" name="文字方塊 198">
            <a:extLst>
              <a:ext uri="{FF2B5EF4-FFF2-40B4-BE49-F238E27FC236}">
                <a16:creationId xmlns:a16="http://schemas.microsoft.com/office/drawing/2014/main" id="{3B122855-04A4-40C9-ACC5-7D6EF954F964}"/>
              </a:ext>
            </a:extLst>
          </p:cNvPr>
          <p:cNvSpPr txBox="1"/>
          <p:nvPr/>
        </p:nvSpPr>
        <p:spPr>
          <a:xfrm>
            <a:off x="8534168" y="2208635"/>
            <a:ext cx="8772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altLang="zh-TW" sz="1400" dirty="0" err="1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ShoeTech</a:t>
            </a:r>
            <a:endParaRPr lang="zh-TW" altLang="en-US" sz="1400" dirty="0">
              <a:solidFill>
                <a:prstClr val="black"/>
              </a:solidFill>
              <a:latin typeface="Calibri" panose="020F0502020204030204"/>
              <a:ea typeface="新細明體" panose="02020500000000000000" pitchFamily="18" charset="-120"/>
            </a:endParaRPr>
          </a:p>
        </p:txBody>
      </p:sp>
      <p:pic>
        <p:nvPicPr>
          <p:cNvPr id="200" name="圖片 199">
            <a:extLst>
              <a:ext uri="{FF2B5EF4-FFF2-40B4-BE49-F238E27FC236}">
                <a16:creationId xmlns:a16="http://schemas.microsoft.com/office/drawing/2014/main" id="{C4A5C442-698A-4116-89BD-EC409435AC09}"/>
              </a:ext>
            </a:extLst>
          </p:cNvPr>
          <p:cNvPicPr>
            <a:picLocks noChangeAspect="1"/>
          </p:cNvPicPr>
          <p:nvPr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71876" y="3559172"/>
            <a:ext cx="480517" cy="432646"/>
          </a:xfrm>
          <a:prstGeom prst="rect">
            <a:avLst/>
          </a:prstGeom>
        </p:spPr>
      </p:pic>
      <p:pic>
        <p:nvPicPr>
          <p:cNvPr id="201" name="Picture 4" descr="D:\搬新家重要資料\peiline\設計\2020\小設計\0825媒體茶敘\logo\創博會-02.png">
            <a:extLst>
              <a:ext uri="{FF2B5EF4-FFF2-40B4-BE49-F238E27FC236}">
                <a16:creationId xmlns:a16="http://schemas.microsoft.com/office/drawing/2014/main" id="{D77BE646-563F-473E-85A2-52777AA546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57636" y="3944290"/>
            <a:ext cx="463073" cy="283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2" name="Picture 6" descr="D:\搬新家重要資料\peiline\設計\2020\小設計\0825媒體茶敘\logo\智慧能源週-02.png">
            <a:extLst>
              <a:ext uri="{FF2B5EF4-FFF2-40B4-BE49-F238E27FC236}">
                <a16:creationId xmlns:a16="http://schemas.microsoft.com/office/drawing/2014/main" id="{8326F5D2-365A-4C78-837C-B503C0C1A8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92135" y="4263665"/>
            <a:ext cx="257003" cy="346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3" name="Picture 8" descr="D:\搬新家重要資料\peiline\設計\2020\小設計\0825媒體茶敘\logo\電子6展-人工智慧物聯網-02.png">
            <a:extLst>
              <a:ext uri="{FF2B5EF4-FFF2-40B4-BE49-F238E27FC236}">
                <a16:creationId xmlns:a16="http://schemas.microsoft.com/office/drawing/2014/main" id="{BB37D5E3-CB13-495A-A594-3DD445D304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06323" y="4998143"/>
            <a:ext cx="421181" cy="391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" name="Picture 10" descr="D:\搬新家重要資料\peiline\設計\2020\小設計\0825媒體茶敘\logo\電子6展-電子展-02.png">
            <a:extLst>
              <a:ext uri="{FF2B5EF4-FFF2-40B4-BE49-F238E27FC236}">
                <a16:creationId xmlns:a16="http://schemas.microsoft.com/office/drawing/2014/main" id="{149F153E-9186-4A07-99EE-039BA215E7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81378" y="4657021"/>
            <a:ext cx="421181" cy="391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" name="Picture 14" descr="D:\搬新家重要資料\peiline\設計\2020\小設計\0825媒體茶敘\logo\高雄食品展-02.png">
            <a:extLst>
              <a:ext uri="{FF2B5EF4-FFF2-40B4-BE49-F238E27FC236}">
                <a16:creationId xmlns:a16="http://schemas.microsoft.com/office/drawing/2014/main" id="{82B4F748-D878-4BF2-873E-A7D8776592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96870" y="5818291"/>
            <a:ext cx="449487" cy="452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" name="Picture 16" descr="D:\搬新家重要資料\peiline\設計\2020\小設計\0825媒體茶敘\logo\高雄飯店烘焙-02.png">
            <a:extLst>
              <a:ext uri="{FF2B5EF4-FFF2-40B4-BE49-F238E27FC236}">
                <a16:creationId xmlns:a16="http://schemas.microsoft.com/office/drawing/2014/main" id="{E83BB1C4-C8F2-489A-847C-546AA55F0A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92169" y="6240316"/>
            <a:ext cx="449487" cy="452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" name="圖片 206">
            <a:extLst>
              <a:ext uri="{FF2B5EF4-FFF2-40B4-BE49-F238E27FC236}">
                <a16:creationId xmlns:a16="http://schemas.microsoft.com/office/drawing/2014/main" id="{A739457C-04C1-462B-98A3-EE9EE7771B31}"/>
              </a:ext>
            </a:extLst>
          </p:cNvPr>
          <p:cNvPicPr>
            <a:picLocks noChangeAspect="1"/>
          </p:cNvPicPr>
          <p:nvPr/>
        </p:nvPicPr>
        <p:blipFill>
          <a:blip r:embed="rId2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3399" y="5438022"/>
            <a:ext cx="567022" cy="373082"/>
          </a:xfrm>
          <a:prstGeom prst="rect">
            <a:avLst/>
          </a:prstGeom>
        </p:spPr>
      </p:pic>
      <p:sp>
        <p:nvSpPr>
          <p:cNvPr id="208" name="文字方塊 207">
            <a:extLst>
              <a:ext uri="{FF2B5EF4-FFF2-40B4-BE49-F238E27FC236}">
                <a16:creationId xmlns:a16="http://schemas.microsoft.com/office/drawing/2014/main" id="{4FB84CC1-0A2B-4A7F-9C0E-0726EF2DC3BE}"/>
              </a:ext>
            </a:extLst>
          </p:cNvPr>
          <p:cNvSpPr txBox="1"/>
          <p:nvPr/>
        </p:nvSpPr>
        <p:spPr>
          <a:xfrm>
            <a:off x="9511380" y="3622261"/>
            <a:ext cx="6383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altLang="zh-TW" sz="14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TIWW</a:t>
            </a:r>
            <a:endParaRPr lang="zh-TW" altLang="en-US" sz="1400" dirty="0">
              <a:solidFill>
                <a:prstClr val="black"/>
              </a:solidFill>
              <a:latin typeface="Calibri" panose="020F0502020204030204"/>
              <a:ea typeface="新細明體" panose="02020500000000000000" pitchFamily="18" charset="-120"/>
            </a:endParaRPr>
          </a:p>
        </p:txBody>
      </p:sp>
      <p:sp>
        <p:nvSpPr>
          <p:cNvPr id="209" name="文字方塊 208">
            <a:extLst>
              <a:ext uri="{FF2B5EF4-FFF2-40B4-BE49-F238E27FC236}">
                <a16:creationId xmlns:a16="http://schemas.microsoft.com/office/drawing/2014/main" id="{5A48BF6B-527D-4882-8BD0-07C30203D20A}"/>
              </a:ext>
            </a:extLst>
          </p:cNvPr>
          <p:cNvSpPr txBox="1"/>
          <p:nvPr/>
        </p:nvSpPr>
        <p:spPr>
          <a:xfrm>
            <a:off x="9493298" y="3917208"/>
            <a:ext cx="1227900" cy="4090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200"/>
              </a:lnSpc>
              <a:defRPr/>
            </a:pPr>
            <a:r>
              <a:rPr lang="en-US" altLang="zh-TW" sz="14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Taiwan </a:t>
            </a:r>
            <a:br>
              <a:rPr lang="en-US" altLang="zh-TW" sz="14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</a:br>
            <a:r>
              <a:rPr lang="en-US" altLang="zh-TW" sz="1400" dirty="0" err="1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Innotech</a:t>
            </a:r>
            <a:r>
              <a:rPr lang="en-US" altLang="zh-TW" sz="14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 Expo</a:t>
            </a:r>
            <a:endParaRPr lang="zh-TW" altLang="en-US" sz="1400" dirty="0">
              <a:solidFill>
                <a:prstClr val="black"/>
              </a:solidFill>
              <a:latin typeface="Calibri" panose="020F0502020204030204"/>
              <a:ea typeface="新細明體" panose="02020500000000000000" pitchFamily="18" charset="-120"/>
            </a:endParaRPr>
          </a:p>
        </p:txBody>
      </p:sp>
      <p:sp>
        <p:nvSpPr>
          <p:cNvPr id="210" name="文字方塊 209">
            <a:extLst>
              <a:ext uri="{FF2B5EF4-FFF2-40B4-BE49-F238E27FC236}">
                <a16:creationId xmlns:a16="http://schemas.microsoft.com/office/drawing/2014/main" id="{FD071170-58A5-4AC8-8F13-EE9495EEDDFB}"/>
              </a:ext>
            </a:extLst>
          </p:cNvPr>
          <p:cNvSpPr txBox="1"/>
          <p:nvPr/>
        </p:nvSpPr>
        <p:spPr>
          <a:xfrm>
            <a:off x="9493301" y="4310150"/>
            <a:ext cx="12337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altLang="zh-TW" sz="14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Energy Taiwan</a:t>
            </a:r>
            <a:endParaRPr lang="zh-TW" altLang="en-US" sz="1400" dirty="0">
              <a:solidFill>
                <a:prstClr val="black"/>
              </a:solidFill>
              <a:latin typeface="Calibri" panose="020F0502020204030204"/>
              <a:ea typeface="新細明體" panose="02020500000000000000" pitchFamily="18" charset="-120"/>
            </a:endParaRPr>
          </a:p>
        </p:txBody>
      </p:sp>
      <p:sp>
        <p:nvSpPr>
          <p:cNvPr id="211" name="文字方塊 210">
            <a:extLst>
              <a:ext uri="{FF2B5EF4-FFF2-40B4-BE49-F238E27FC236}">
                <a16:creationId xmlns:a16="http://schemas.microsoft.com/office/drawing/2014/main" id="{CD4B62F5-0A6C-4EF2-AC3C-11A1ADA83845}"/>
              </a:ext>
            </a:extLst>
          </p:cNvPr>
          <p:cNvSpPr txBox="1"/>
          <p:nvPr/>
        </p:nvSpPr>
        <p:spPr>
          <a:xfrm>
            <a:off x="9528826" y="5343110"/>
            <a:ext cx="978153" cy="5629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200"/>
              </a:lnSpc>
              <a:defRPr/>
            </a:pPr>
            <a:r>
              <a:rPr lang="en-US" altLang="zh-TW" sz="14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2035 </a:t>
            </a:r>
          </a:p>
          <a:p>
            <a:pPr>
              <a:lnSpc>
                <a:spcPts val="1200"/>
              </a:lnSpc>
              <a:defRPr/>
            </a:pPr>
            <a:r>
              <a:rPr lang="en-US" altLang="zh-TW" sz="14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E-Mobility </a:t>
            </a:r>
            <a:br>
              <a:rPr lang="en-US" altLang="zh-TW" sz="14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</a:br>
            <a:r>
              <a:rPr lang="en-US" altLang="zh-TW" sz="14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Taiwan</a:t>
            </a:r>
            <a:endParaRPr lang="zh-TW" altLang="en-US" sz="1400" dirty="0">
              <a:solidFill>
                <a:prstClr val="black"/>
              </a:solidFill>
              <a:latin typeface="Calibri" panose="020F0502020204030204"/>
              <a:ea typeface="新細明體" panose="02020500000000000000" pitchFamily="18" charset="-120"/>
            </a:endParaRPr>
          </a:p>
        </p:txBody>
      </p:sp>
      <p:sp>
        <p:nvSpPr>
          <p:cNvPr id="212" name="文字方塊 211">
            <a:extLst>
              <a:ext uri="{FF2B5EF4-FFF2-40B4-BE49-F238E27FC236}">
                <a16:creationId xmlns:a16="http://schemas.microsoft.com/office/drawing/2014/main" id="{BAC7756A-BF30-47F8-9AC3-9BD178325BEF}"/>
              </a:ext>
            </a:extLst>
          </p:cNvPr>
          <p:cNvSpPr txBox="1"/>
          <p:nvPr/>
        </p:nvSpPr>
        <p:spPr>
          <a:xfrm>
            <a:off x="9511380" y="4758458"/>
            <a:ext cx="12108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altLang="zh-TW" sz="14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TAITRONICS &amp;</a:t>
            </a:r>
          </a:p>
          <a:p>
            <a:pPr>
              <a:defRPr/>
            </a:pPr>
            <a:r>
              <a:rPr lang="en-US" altLang="zh-TW" sz="1400" dirty="0" err="1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AIoT</a:t>
            </a:r>
            <a:r>
              <a:rPr lang="en-US" altLang="zh-TW" sz="14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 Taiwan</a:t>
            </a:r>
            <a:endParaRPr lang="zh-TW" altLang="en-US" sz="1400" dirty="0">
              <a:solidFill>
                <a:prstClr val="black"/>
              </a:solidFill>
              <a:latin typeface="Calibri" panose="020F0502020204030204"/>
              <a:ea typeface="新細明體" panose="02020500000000000000" pitchFamily="18" charset="-120"/>
            </a:endParaRPr>
          </a:p>
        </p:txBody>
      </p:sp>
      <p:sp>
        <p:nvSpPr>
          <p:cNvPr id="215" name="文字方塊 214">
            <a:extLst>
              <a:ext uri="{FF2B5EF4-FFF2-40B4-BE49-F238E27FC236}">
                <a16:creationId xmlns:a16="http://schemas.microsoft.com/office/drawing/2014/main" id="{642D44A6-6484-47FC-9588-064FF6C75BB8}"/>
              </a:ext>
            </a:extLst>
          </p:cNvPr>
          <p:cNvSpPr txBox="1"/>
          <p:nvPr/>
        </p:nvSpPr>
        <p:spPr>
          <a:xfrm>
            <a:off x="9539135" y="5868203"/>
            <a:ext cx="2825895" cy="431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  <a:defRPr/>
            </a:pPr>
            <a:r>
              <a:rPr lang="en-US" altLang="zh-TW" sz="14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Kaohsiung</a:t>
            </a:r>
          </a:p>
          <a:p>
            <a:pPr>
              <a:lnSpc>
                <a:spcPts val="1300"/>
              </a:lnSpc>
              <a:defRPr/>
            </a:pPr>
            <a:r>
              <a:rPr lang="en-US" altLang="zh-TW" sz="14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Food Show</a:t>
            </a:r>
            <a:endParaRPr lang="zh-TW" altLang="en-US" sz="1400" dirty="0">
              <a:solidFill>
                <a:prstClr val="black"/>
              </a:solidFill>
              <a:latin typeface="Calibri" panose="020F0502020204030204"/>
              <a:ea typeface="新細明體" panose="02020500000000000000" pitchFamily="18" charset="-120"/>
            </a:endParaRPr>
          </a:p>
        </p:txBody>
      </p:sp>
      <p:sp>
        <p:nvSpPr>
          <p:cNvPr id="221" name="橢圓 100">
            <a:extLst>
              <a:ext uri="{FF2B5EF4-FFF2-40B4-BE49-F238E27FC236}">
                <a16:creationId xmlns:a16="http://schemas.microsoft.com/office/drawing/2014/main" id="{238AD9A9-2201-4B6D-9C3B-C4E917A29258}"/>
              </a:ext>
            </a:extLst>
          </p:cNvPr>
          <p:cNvSpPr/>
          <p:nvPr/>
        </p:nvSpPr>
        <p:spPr>
          <a:xfrm rot="10800000">
            <a:off x="6797498" y="1868541"/>
            <a:ext cx="1209138" cy="265280"/>
          </a:xfrm>
          <a:prstGeom prst="wedgeRoundRectCallout">
            <a:avLst>
              <a:gd name="adj1" fmla="val -20488"/>
              <a:gd name="adj2" fmla="val -81003"/>
              <a:gd name="adj3" fmla="val 16667"/>
            </a:avLst>
          </a:prstGeom>
          <a:gradFill flip="none" rotWithShape="1">
            <a:gsLst>
              <a:gs pos="0">
                <a:srgbClr val="F69200"/>
              </a:gs>
              <a:gs pos="59000">
                <a:srgbClr val="FFC0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TW" altLang="en-US" sz="1200">
              <a:solidFill>
                <a:prstClr val="white"/>
              </a:solidFill>
              <a:latin typeface="Microsoft JhengHei Light" panose="020B0304030504040204" pitchFamily="34" charset="-120"/>
              <a:ea typeface="Microsoft JhengHei Light" panose="020B0304030504040204" pitchFamily="34" charset="-120"/>
            </a:endParaRPr>
          </a:p>
        </p:txBody>
      </p:sp>
      <p:sp>
        <p:nvSpPr>
          <p:cNvPr id="223" name="文字方塊 222">
            <a:extLst>
              <a:ext uri="{FF2B5EF4-FFF2-40B4-BE49-F238E27FC236}">
                <a16:creationId xmlns:a16="http://schemas.microsoft.com/office/drawing/2014/main" id="{6A3EB894-0703-427B-AE46-13C30FBB4FDD}"/>
              </a:ext>
            </a:extLst>
          </p:cNvPr>
          <p:cNvSpPr txBox="1"/>
          <p:nvPr/>
        </p:nvSpPr>
        <p:spPr>
          <a:xfrm>
            <a:off x="6886194" y="1855515"/>
            <a:ext cx="11063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en-US" altLang="zh-TW" sz="1200" b="1" dirty="0">
                <a:solidFill>
                  <a:prstClr val="white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Physical Only</a:t>
            </a:r>
            <a:endParaRPr lang="zh-TW" altLang="en-US" sz="1200" b="1" dirty="0">
              <a:solidFill>
                <a:prstClr val="white"/>
              </a:solidFill>
              <a:latin typeface="Microsoft JhengHei Light" panose="020B0304030504040204" pitchFamily="34" charset="-120"/>
              <a:ea typeface="Microsoft JhengHei Light" panose="020B0304030504040204" pitchFamily="34" charset="-120"/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716A04D8-131E-4994-A512-412FBCA47D8C}"/>
              </a:ext>
            </a:extLst>
          </p:cNvPr>
          <p:cNvSpPr txBox="1"/>
          <p:nvPr/>
        </p:nvSpPr>
        <p:spPr>
          <a:xfrm>
            <a:off x="692695" y="2898597"/>
            <a:ext cx="11625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/>
              <a:t>2024</a:t>
            </a:r>
            <a:endParaRPr lang="zh-TW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4744489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F416CE9-95A4-4FE9-A96B-9CF68E391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Arial" panose="020B0604020202020204" pitchFamily="34" charset="0"/>
                <a:cs typeface="Arial" panose="020B0604020202020204" pitchFamily="34" charset="0"/>
              </a:rPr>
              <a:t>Business</a:t>
            </a:r>
            <a:r>
              <a:rPr lang="en-US" altLang="zh-TW" b="1" dirty="0">
                <a:latin typeface="Arial" panose="020B0604020202020204" pitchFamily="34" charset="0"/>
                <a:cs typeface="Arial" panose="020B0604020202020204" pitchFamily="34" charset="0"/>
              </a:rPr>
              <a:t> Meetings</a:t>
            </a:r>
            <a:endParaRPr lang="zh-TW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群組 5">
            <a:extLst>
              <a:ext uri="{FF2B5EF4-FFF2-40B4-BE49-F238E27FC236}">
                <a16:creationId xmlns:a16="http://schemas.microsoft.com/office/drawing/2014/main" id="{AADAF19C-1D31-44FF-8FC9-93F75BE97F53}"/>
              </a:ext>
            </a:extLst>
          </p:cNvPr>
          <p:cNvGrpSpPr/>
          <p:nvPr/>
        </p:nvGrpSpPr>
        <p:grpSpPr>
          <a:xfrm>
            <a:off x="1780135" y="2201429"/>
            <a:ext cx="8631730" cy="1114806"/>
            <a:chOff x="294975" y="5248760"/>
            <a:chExt cx="8631730" cy="1114806"/>
          </a:xfrm>
        </p:grpSpPr>
        <p:sp>
          <p:nvSpPr>
            <p:cNvPr id="3" name="矩形: 圓角 2">
              <a:extLst>
                <a:ext uri="{FF2B5EF4-FFF2-40B4-BE49-F238E27FC236}">
                  <a16:creationId xmlns:a16="http://schemas.microsoft.com/office/drawing/2014/main" id="{62684595-1CE6-471D-B121-FFCECD5918A0}"/>
                </a:ext>
              </a:extLst>
            </p:cNvPr>
            <p:cNvSpPr/>
            <p:nvPr/>
          </p:nvSpPr>
          <p:spPr>
            <a:xfrm>
              <a:off x="294975" y="5248760"/>
              <a:ext cx="8631730" cy="111480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  <a:alpha val="32000"/>
              </a:schemeClr>
            </a:solidFill>
            <a:ln w="28575">
              <a:solidFill>
                <a:srgbClr val="069A9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zh-TW" altLang="en-US">
                <a:solidFill>
                  <a:prstClr val="white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endParaRPr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AE708697-40BC-49D4-92DA-A96FE3DBCAE7}"/>
                </a:ext>
              </a:extLst>
            </p:cNvPr>
            <p:cNvSpPr/>
            <p:nvPr/>
          </p:nvSpPr>
          <p:spPr>
            <a:xfrm>
              <a:off x="1728847" y="5345436"/>
              <a:ext cx="2583100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457200"/>
              <a:r>
                <a:rPr lang="en-US" altLang="zh-TW" sz="4000" b="1" dirty="0">
                  <a:solidFill>
                    <a:srgbClr val="1D01C5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</a:rPr>
                <a:t>9,712</a:t>
              </a:r>
            </a:p>
            <a:p>
              <a:pPr algn="ctr" defTabSz="457200"/>
              <a:r>
                <a:rPr lang="en-US" altLang="zh-TW" sz="1600" b="1" dirty="0">
                  <a:solidFill>
                    <a:prstClr val="black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</a:rPr>
                <a:t>Meetings</a:t>
              </a:r>
              <a:r>
                <a:rPr lang="zh-TW" altLang="en-US" sz="1600" b="1" dirty="0">
                  <a:solidFill>
                    <a:prstClr val="black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</a:rPr>
                <a:t> </a:t>
              </a:r>
              <a:r>
                <a:rPr lang="en-US" altLang="zh-TW" sz="1600" b="1" dirty="0">
                  <a:solidFill>
                    <a:prstClr val="black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</a:rPr>
                <a:t>in 2021 </a:t>
              </a: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1CDF9E93-70B3-4467-B1F8-A5457456F579}"/>
                </a:ext>
              </a:extLst>
            </p:cNvPr>
            <p:cNvSpPr/>
            <p:nvPr/>
          </p:nvSpPr>
          <p:spPr>
            <a:xfrm>
              <a:off x="4722960" y="5345436"/>
              <a:ext cx="3085021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457200"/>
              <a:r>
                <a:rPr lang="en-US" altLang="zh-TW" sz="4000" b="1" dirty="0">
                  <a:solidFill>
                    <a:srgbClr val="00B050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</a:rPr>
                <a:t>3,939</a:t>
              </a:r>
              <a:endParaRPr lang="en-US" altLang="zh-TW" dirty="0">
                <a:solidFill>
                  <a:srgbClr val="00B05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endParaRPr>
            </a:p>
            <a:p>
              <a:pPr algn="ctr" defTabSz="457200"/>
              <a:r>
                <a:rPr lang="en-US" altLang="zh-TW" sz="1600" b="1" dirty="0">
                  <a:solidFill>
                    <a:prstClr val="black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</a:rPr>
                <a:t>Visits from worldwide in 2021</a:t>
              </a:r>
              <a:endParaRPr lang="en-US" altLang="zh-TW" b="1" dirty="0">
                <a:solidFill>
                  <a:prstClr val="black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endParaRPr>
            </a:p>
          </p:txBody>
        </p:sp>
      </p:grpSp>
      <p:pic>
        <p:nvPicPr>
          <p:cNvPr id="7" name="圖片 6">
            <a:extLst>
              <a:ext uri="{FF2B5EF4-FFF2-40B4-BE49-F238E27FC236}">
                <a16:creationId xmlns:a16="http://schemas.microsoft.com/office/drawing/2014/main" id="{7B8E9D77-5F0E-413C-9449-D515C92197A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7110" y="3783316"/>
            <a:ext cx="4474609" cy="2580250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97B6F40E-AE78-45E1-B019-BE39FB4ECB03}"/>
              </a:ext>
            </a:extLst>
          </p:cNvPr>
          <p:cNvSpPr/>
          <p:nvPr/>
        </p:nvSpPr>
        <p:spPr>
          <a:xfrm>
            <a:off x="2585653" y="1497086"/>
            <a:ext cx="74771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US" altLang="zh-TW" sz="2400" dirty="0">
                <a:solidFill>
                  <a:prstClr val="black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Connecting international buyers and Taiwan suppliers</a:t>
            </a:r>
            <a:endParaRPr lang="zh-TW" altLang="en-US" sz="2400" dirty="0">
              <a:solidFill>
                <a:prstClr val="black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10" name="任意多边形 5">
            <a:extLst>
              <a:ext uri="{FF2B5EF4-FFF2-40B4-BE49-F238E27FC236}">
                <a16:creationId xmlns:a16="http://schemas.microsoft.com/office/drawing/2014/main" id="{F1CC3689-5638-422D-A0AC-2923F56BBBD2}"/>
              </a:ext>
            </a:extLst>
          </p:cNvPr>
          <p:cNvSpPr/>
          <p:nvPr/>
        </p:nvSpPr>
        <p:spPr>
          <a:xfrm>
            <a:off x="583816" y="336396"/>
            <a:ext cx="725487" cy="724656"/>
          </a:xfrm>
          <a:custGeom>
            <a:avLst/>
            <a:gdLst>
              <a:gd name="connsiteX0" fmla="*/ 692680 w 1385360"/>
              <a:gd name="connsiteY0" fmla="*/ 0 h 1385360"/>
              <a:gd name="connsiteX1" fmla="*/ 1385360 w 1385360"/>
              <a:gd name="connsiteY1" fmla="*/ 692679 h 1385360"/>
              <a:gd name="connsiteX2" fmla="*/ 692680 w 1385360"/>
              <a:gd name="connsiteY2" fmla="*/ 1385360 h 1385360"/>
              <a:gd name="connsiteX3" fmla="*/ 0 w 1385360"/>
              <a:gd name="connsiteY3" fmla="*/ 692680 h 1385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5360" h="1385360">
                <a:moveTo>
                  <a:pt x="692680" y="0"/>
                </a:moveTo>
                <a:lnTo>
                  <a:pt x="1385360" y="692679"/>
                </a:lnTo>
                <a:lnTo>
                  <a:pt x="692680" y="1385360"/>
                </a:lnTo>
                <a:lnTo>
                  <a:pt x="0" y="692680"/>
                </a:lnTo>
                <a:close/>
              </a:path>
            </a:pathLst>
          </a:custGeom>
          <a:solidFill>
            <a:srgbClr val="F078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r>
              <a:rPr lang="en-US" altLang="zh-CN" sz="27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+mn-lt"/>
              </a:rPr>
              <a:t>3</a:t>
            </a:r>
            <a:endParaRPr lang="zh-CN" altLang="en-US" sz="27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  <a:sym typeface="+mn-lt"/>
            </a:endParaRPr>
          </a:p>
        </p:txBody>
      </p:sp>
      <p:sp>
        <p:nvSpPr>
          <p:cNvPr id="12" name="投影片編號版面配置區 1">
            <a:extLst>
              <a:ext uri="{FF2B5EF4-FFF2-40B4-BE49-F238E27FC236}">
                <a16:creationId xmlns:a16="http://schemas.microsoft.com/office/drawing/2014/main" id="{15982512-D758-4090-BB50-49951CC44A05}"/>
              </a:ext>
            </a:extLst>
          </p:cNvPr>
          <p:cNvSpPr txBox="1">
            <a:spLocks/>
          </p:cNvSpPr>
          <p:nvPr/>
        </p:nvSpPr>
        <p:spPr>
          <a:xfrm>
            <a:off x="8525414" y="6492877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C303216-0F10-4C0B-AC32-39B1683D3748}" type="slidenum">
              <a:rPr lang="zh-TW" altLang="en-US" sz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新細明體" panose="02020500000000000000" pitchFamily="18" charset="-120"/>
              </a:rPr>
              <a:pPr algn="r"/>
              <a:t>19</a:t>
            </a:fld>
            <a:endParaRPr lang="zh-TW" altLang="en-US" sz="1200" dirty="0">
              <a:solidFill>
                <a:prstClr val="black">
                  <a:tint val="75000"/>
                </a:prstClr>
              </a:solidFill>
              <a:latin typeface="Calibri" panose="020F0502020204030204"/>
              <a:ea typeface="新細明體" panose="02020500000000000000" pitchFamily="18" charset="-120"/>
            </a:endParaRPr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2DDA7145-4BF5-4C24-A69A-F2AA1336E3B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20287" y="3783316"/>
            <a:ext cx="3870375" cy="258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0758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9E3AE2D-8861-4FF3-9183-0076003C9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D3045FD3-CBE4-4560-8E1F-FB9211D994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8930"/>
            <a:ext cx="12193410" cy="6858793"/>
          </a:xfr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683C8962-D113-4F17-87A2-06EB0FB52CD9}"/>
              </a:ext>
            </a:extLst>
          </p:cNvPr>
          <p:cNvSpPr/>
          <p:nvPr/>
        </p:nvSpPr>
        <p:spPr>
          <a:xfrm>
            <a:off x="2125540" y="4246104"/>
            <a:ext cx="810577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 </a:t>
            </a:r>
            <a:r>
              <a:rPr kumimoji="0" lang="en-US" altLang="zh-TW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Taiwan Trade Center, Sofia</a:t>
            </a: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2200" b="1" kern="0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further support, please contact:</a:t>
            </a: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200" b="1" i="0" u="none" strike="noStrike" kern="0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Mitko Dimitrov </a:t>
            </a:r>
            <a:r>
              <a:rPr kumimoji="0" lang="en-US" altLang="zh-TW" sz="2200" b="1" i="0" u="none" strike="noStrike" kern="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– International Cooperation Expert</a:t>
            </a: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200" b="1" i="0" u="none" strike="noStrike" kern="0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Phone : +359 2 4899737 </a:t>
            </a: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200" b="1" i="0" u="none" strike="noStrike" kern="0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        mail </a:t>
            </a:r>
            <a:r>
              <a:rPr lang="en-US" sz="2200" b="1" kern="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    </a:t>
            </a:r>
            <a:r>
              <a:rPr lang="en-US" sz="2200" b="1" kern="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sofia2@taitra.org.tw</a:t>
            </a:r>
            <a:endParaRPr lang="en-US" altLang="zh-TW" sz="2200" b="1" kern="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259F42CF-3414-47F9-9417-EA62EA3CB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5E654-95FE-4036-95A3-460A0905C4E0}" type="slidenum">
              <a:rPr lang="zh-TW" altLang="en-US" smtClean="0"/>
              <a:t>20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726053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1842</TotalTime>
  <Words>806</Words>
  <Application>Microsoft Office PowerPoint</Application>
  <PresentationFormat>Widescreen</PresentationFormat>
  <Paragraphs>259</Paragraphs>
  <Slides>20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20</vt:i4>
      </vt:variant>
    </vt:vector>
  </HeadingPairs>
  <TitlesOfParts>
    <vt:vector size="32" baseType="lpstr">
      <vt:lpstr>等线</vt:lpstr>
      <vt:lpstr>Microsoft JhengHei</vt:lpstr>
      <vt:lpstr>Microsoft JhengHei</vt:lpstr>
      <vt:lpstr>Microsoft JhengHei Light</vt:lpstr>
      <vt:lpstr>Arial</vt:lpstr>
      <vt:lpstr>Calibri</vt:lpstr>
      <vt:lpstr>Calibri </vt:lpstr>
      <vt:lpstr>Calibri Light</vt:lpstr>
      <vt:lpstr>Wingdings</vt:lpstr>
      <vt:lpstr>Office 佈景主題</vt:lpstr>
      <vt:lpstr>1_Office 佈景主題</vt:lpstr>
      <vt:lpstr>Office 主题</vt:lpstr>
      <vt:lpstr>PowerPoint Presentation</vt:lpstr>
      <vt:lpstr>PowerPoint Presentation</vt:lpstr>
      <vt:lpstr>Strong  Economic Performance</vt:lpstr>
      <vt:lpstr>PowerPoint Presentation</vt:lpstr>
      <vt:lpstr>PowerPoint Presentation</vt:lpstr>
      <vt:lpstr>PowerPoint Presentation</vt:lpstr>
      <vt:lpstr>IOT - Semiconductor</vt:lpstr>
      <vt:lpstr>PowerPoint Presentation</vt:lpstr>
      <vt:lpstr>PowerPoint Presentation</vt:lpstr>
      <vt:lpstr>PowerPoint Presentation</vt:lpstr>
      <vt:lpstr>Automobile – Electrical Vehicle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TAIWAN Trade Shows</vt:lpstr>
      <vt:lpstr>Business Meetings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曾宜婕 JENNIFER TZENG</dc:creator>
  <cp:lastModifiedBy>Sofia Taitra</cp:lastModifiedBy>
  <cp:revision>93</cp:revision>
  <dcterms:created xsi:type="dcterms:W3CDTF">2022-02-11T06:29:07Z</dcterms:created>
  <dcterms:modified xsi:type="dcterms:W3CDTF">2023-10-13T10:47:11Z</dcterms:modified>
</cp:coreProperties>
</file>